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5" r:id="rId3"/>
    <p:sldId id="301" r:id="rId4"/>
    <p:sldId id="274" r:id="rId5"/>
    <p:sldId id="273" r:id="rId6"/>
    <p:sldId id="277" r:id="rId7"/>
    <p:sldId id="276" r:id="rId8"/>
    <p:sldId id="262" r:id="rId9"/>
    <p:sldId id="308" r:id="rId10"/>
    <p:sldId id="279" r:id="rId11"/>
    <p:sldId id="258" r:id="rId12"/>
    <p:sldId id="284" r:id="rId13"/>
    <p:sldId id="302" r:id="rId14"/>
    <p:sldId id="289" r:id="rId15"/>
    <p:sldId id="290" r:id="rId16"/>
    <p:sldId id="292" r:id="rId17"/>
    <p:sldId id="293" r:id="rId18"/>
    <p:sldId id="294" r:id="rId19"/>
    <p:sldId id="297" r:id="rId20"/>
    <p:sldId id="296" r:id="rId21"/>
    <p:sldId id="295" r:id="rId22"/>
    <p:sldId id="307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716" autoAdjust="0"/>
  </p:normalViewPr>
  <p:slideViewPr>
    <p:cSldViewPr snapToGrid="0">
      <p:cViewPr varScale="1">
        <p:scale>
          <a:sx n="105" d="100"/>
          <a:sy n="105" d="100"/>
        </p:scale>
        <p:origin x="12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Composição</c:v>
                </c:pt>
              </c:strCache>
            </c:strRef>
          </c:tx>
          <c:dPt>
            <c:idx val="1"/>
            <c:bubble3D val="0"/>
            <c:spPr>
              <a:solidFill>
                <a:schemeClr val="bg1"/>
              </a:solidFill>
            </c:spPr>
          </c:dPt>
          <c:dPt>
            <c:idx val="3"/>
            <c:bubble3D val="0"/>
            <c:spPr>
              <a:solidFill>
                <a:srgbClr val="FFFF99"/>
              </a:solidFill>
            </c:spPr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Plan1!$A$2:$A$8</c:f>
              <c:strCache>
                <c:ptCount val="7"/>
                <c:pt idx="0">
                  <c:v>Itaú</c:v>
                </c:pt>
                <c:pt idx="1">
                  <c:v>Morgan Stanley</c:v>
                </c:pt>
                <c:pt idx="2">
                  <c:v>Credit Suisse</c:v>
                </c:pt>
                <c:pt idx="3">
                  <c:v>Penínssula</c:v>
                </c:pt>
                <c:pt idx="4">
                  <c:v>Banco Pine</c:v>
                </c:pt>
                <c:pt idx="5">
                  <c:v>Bank of America</c:v>
                </c:pt>
                <c:pt idx="6">
                  <c:v>Calypso Corretora</c:v>
                </c:pt>
              </c:strCache>
            </c:strRef>
          </c:cat>
          <c:val>
            <c:numRef>
              <c:f>Plan1!$B$2:$B$8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Composição</c:v>
                </c:pt>
              </c:strCache>
            </c:strRef>
          </c:tx>
          <c:dPt>
            <c:idx val="1"/>
            <c:bubble3D val="0"/>
            <c:spPr>
              <a:solidFill>
                <a:schemeClr val="bg1"/>
              </a:solidFill>
            </c:spPr>
          </c:dPt>
          <c:dPt>
            <c:idx val="3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Plan1!$A$2:$A$6</c:f>
              <c:strCache>
                <c:ptCount val="5"/>
                <c:pt idx="0">
                  <c:v>Airline</c:v>
                </c:pt>
                <c:pt idx="1">
                  <c:v>Technology</c:v>
                </c:pt>
                <c:pt idx="2">
                  <c:v>Agrobusiness</c:v>
                </c:pt>
                <c:pt idx="3">
                  <c:v>Bank</c:v>
                </c:pt>
                <c:pt idx="4">
                  <c:v>Education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1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Composição</c:v>
                </c:pt>
              </c:strCache>
            </c:strRef>
          </c:tx>
          <c:dPt>
            <c:idx val="1"/>
            <c:bubble3D val="0"/>
            <c:spPr>
              <a:solidFill>
                <a:schemeClr val="bg1"/>
              </a:solidFill>
            </c:spPr>
          </c:dPt>
          <c:dPt>
            <c:idx val="3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Plan1!$A$2:$A$6</c:f>
              <c:strCache>
                <c:ptCount val="5"/>
                <c:pt idx="0">
                  <c:v>Tecnologia</c:v>
                </c:pt>
                <c:pt idx="1">
                  <c:v>Saúde</c:v>
                </c:pt>
                <c:pt idx="2">
                  <c:v>Educacional</c:v>
                </c:pt>
                <c:pt idx="3">
                  <c:v>Agronegócio</c:v>
                </c:pt>
                <c:pt idx="4">
                  <c:v>Outros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pt-B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ACF6F-CB0C-4403-A5AA-4D9549AF69D5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41E6F-5500-4F45-8CB2-505E522532F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372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5EADD-0CCE-4C69-A55F-7C9D5E6878F6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D9FF5-37F2-4AD8-A3CA-2278C688E5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57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</a:p>
          <a:p>
            <a:pPr rtl="0" eaLnBrk="1" fontAlgn="b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Airline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Linhas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Aéreas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BSI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Systems 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Personalizados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SAP-Brasil</a:t>
            </a:r>
            <a:r>
              <a:rPr lang="pt-BR" dirty="0" smtClean="0"/>
              <a:t> </a:t>
            </a:r>
          </a:p>
          <a:p>
            <a:pPr rtl="0" eaLnBrk="1" fontAlgn="ctr" latinLnBrk="0" hangingPunct="1"/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Hewlett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Packard Service - HP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Ltda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Araraquara</a:t>
            </a:r>
            <a:r>
              <a:rPr lang="pt-BR" dirty="0" smtClean="0"/>
              <a:t> </a:t>
            </a:r>
          </a:p>
          <a:p>
            <a:pPr rtl="0" eaLnBrk="1" fontAlgn="ctr" latinLnBrk="0" hangingPunct="1"/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Virgos Tecnologia da Informação Ltda.</a:t>
            </a:r>
            <a:r>
              <a:rPr lang="pt-BR" dirty="0" smtClean="0"/>
              <a:t> </a:t>
            </a:r>
          </a:p>
          <a:p>
            <a:pPr rtl="0" eaLnBrk="1" fontAlgn="ctr" latinLnBrk="0" hangingPunct="1"/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DeltaSystems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Sistemas de Informação</a:t>
            </a:r>
            <a:r>
              <a:rPr lang="pt-BR" dirty="0" smtClean="0"/>
              <a:t> 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Agribusiness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Açucareira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São Francisco - 1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Usina Santo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Antonio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S/A</a:t>
            </a:r>
            <a:r>
              <a:rPr lang="pt-BR" dirty="0" smtClean="0"/>
              <a:t> </a:t>
            </a:r>
          </a:p>
          <a:p>
            <a:pPr rtl="0" eaLnBrk="1" fontAlgn="ctr" latinLnBrk="0" hangingPunct="1"/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Embrapa Pecuária Sudeste - CPPSE</a:t>
            </a:r>
            <a:r>
              <a:rPr lang="pt-BR" dirty="0" smtClean="0"/>
              <a:t> </a:t>
            </a:r>
          </a:p>
          <a:p>
            <a:pPr rtl="0" eaLnBrk="1" fontAlgn="ctr" latinLnBrk="0" hangingPunct="1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Animaltag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Identificação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Animal </a:t>
            </a:r>
          </a:p>
          <a:p>
            <a:pPr rtl="0" eaLnBrk="1" fontAlgn="ctr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Escola Estadual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Balbina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Mestrinho - Manaus-AM</a:t>
            </a:r>
            <a:r>
              <a:rPr lang="pt-BR" dirty="0" smtClean="0"/>
              <a:t> </a:t>
            </a:r>
          </a:p>
          <a:p>
            <a:pPr rtl="0" eaLnBrk="1" fontAlgn="ctr" latinLnBrk="0" hangingPunct="1"/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de Concursos Prof. Pimentel - CCPP</a:t>
            </a:r>
            <a:r>
              <a:rPr lang="pt-BR" dirty="0" smtClean="0"/>
              <a:t> </a:t>
            </a:r>
          </a:p>
          <a:p>
            <a:pPr rtl="0" eaLnBrk="1" fontAlgn="ctr" latinLnBrk="0" hangingPunct="1"/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Associação Faculdade de Ribeirão Preto - AFARP  /  Tutores Educação Multidisciplinar</a:t>
            </a:r>
            <a:r>
              <a:rPr lang="pt-BR" dirty="0" smtClean="0"/>
              <a:t> </a:t>
            </a:r>
          </a:p>
          <a:p>
            <a:pPr rtl="0" eaLnBrk="1" fontAlgn="ctr" latinLnBrk="0" hangingPunct="1"/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Instituto Federal de São Paulo-IFSP  /  Centro Estadual de Educação Tecnológica Paula Souza - CEETEPS</a:t>
            </a:r>
            <a:r>
              <a:rPr lang="pt-BR" dirty="0" smtClean="0"/>
              <a:t> </a:t>
            </a:r>
            <a:endParaRPr lang="pt-BR" sz="12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Banks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Bradesco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Suisse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A7D0F-068B-4C19-B044-8A521BAEE3B7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20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Ano 3</a:t>
            </a:r>
          </a:p>
          <a:p>
            <a:endParaRPr lang="pt-BR" dirty="0" smtClean="0"/>
          </a:p>
          <a:p>
            <a:r>
              <a:rPr lang="pt-BR" dirty="0" smtClean="0"/>
              <a:t>Saúde:</a:t>
            </a:r>
          </a:p>
          <a:p>
            <a:r>
              <a:rPr lang="pt-BR" dirty="0" smtClean="0"/>
              <a:t>Unicamp</a:t>
            </a:r>
          </a:p>
          <a:p>
            <a:r>
              <a:rPr lang="pt-BR" dirty="0" smtClean="0"/>
              <a:t>LAL Clínica Centro de Pesquisa e Desenvolvimento</a:t>
            </a:r>
          </a:p>
          <a:p>
            <a:r>
              <a:rPr lang="pt-BR" dirty="0" smtClean="0"/>
              <a:t>Empresa Brasileira de Serviços Hospitalares – EBSERH (3 vagas)</a:t>
            </a: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Hospital Universitário da Universidade Federal de São Carlos - HU-UFSCar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Tecnologia:</a:t>
            </a: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Universidade do Sagrado Coração - USC  /  Grupo LINX S/A</a:t>
            </a:r>
            <a:r>
              <a:rPr lang="pt-BR" dirty="0" smtClean="0"/>
              <a:t> </a:t>
            </a: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Arquivei Serviços Online Ltda.</a:t>
            </a:r>
            <a:r>
              <a:rPr lang="pt-BR" dirty="0" smtClean="0"/>
              <a:t> </a:t>
            </a: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Associação Faculdade de Ribeirão Preto  /  Proprietário da I3E Consultoria em Tecnologia da Informação</a:t>
            </a:r>
            <a:r>
              <a:rPr lang="pt-BR" dirty="0" smtClean="0"/>
              <a:t> </a:t>
            </a: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 Comércio e Indústria de Equipamentos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Educacional:</a:t>
            </a: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Instituto Federal de Educação, Ciência e Tecnologia do Tocantins - IFTO  /  Conselho Regional de Engenharia e Agronomia do Tocantins - CREA-TO</a:t>
            </a:r>
            <a:r>
              <a:rPr lang="pt-BR" dirty="0" smtClean="0"/>
              <a:t> </a:t>
            </a: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 Universitário UNIFAFIBE  /  Centro Estadual de Educação Tecnológica Paula Souza - CEETEPS</a:t>
            </a:r>
            <a:r>
              <a:rPr lang="pt-BR" dirty="0" smtClean="0"/>
              <a:t> </a:t>
            </a: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 Nacional de Aprendizagem Industrial - Unidade de Araraquara - SENAI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Agronegócio:</a:t>
            </a:r>
          </a:p>
          <a:p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Nutresa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S.A.S </a:t>
            </a:r>
          </a:p>
          <a:p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Sucocitrico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Cutrale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Ltda.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Outros:</a:t>
            </a:r>
          </a:p>
          <a:p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Ogilvy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Mather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Brasil</a:t>
            </a:r>
            <a:r>
              <a:rPr lang="pt-BR" dirty="0" smtClean="0"/>
              <a:t> </a:t>
            </a: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QW3 Desenvolvimento Comercial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Ltda-ME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9FF5-37F2-4AD8-A3CA-2278C688E5E2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54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D9FF5-37F2-4AD8-A3CA-2278C688E5E2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99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0" y="-3175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38700" y="3267417"/>
            <a:ext cx="7073899" cy="2765083"/>
          </a:xfrm>
        </p:spPr>
        <p:txBody>
          <a:bodyPr anchor="ctr" anchorCtr="0">
            <a:noAutofit/>
          </a:bodyPr>
          <a:lstStyle>
            <a:lvl1pPr algn="ctr">
              <a:defRPr sz="6600">
                <a:latin typeface="Tw Cen MT Condensed" panose="020B0606020104020203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38700" y="6032500"/>
            <a:ext cx="7073898" cy="711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" y="41119"/>
            <a:ext cx="5363323" cy="599206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r="8294"/>
          <a:stretch/>
        </p:blipFill>
        <p:spPr>
          <a:xfrm>
            <a:off x="5240740" y="244007"/>
            <a:ext cx="6237027" cy="26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61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FE56-B331-48B9-B6C7-B936A0AF47B1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FB27-2D60-4193-9AE5-9FD725B1C1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057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FE56-B331-48B9-B6C7-B936A0AF47B1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FB27-2D60-4193-9AE5-9FD725B1C1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23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FE56-B331-48B9-B6C7-B936A0AF47B1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FB27-2D60-4193-9AE5-9FD725B1C1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42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BBFE56-B331-48B9-B6C7-B936A0AF47B1}" type="datetimeFigureOut">
              <a:rPr lang="pt-BR" smtClean="0"/>
              <a:pPr/>
              <a:t>08/06/2017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B8FB27-2D60-4193-9AE5-9FD725B1C10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314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0" y="-3175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" y="41119"/>
            <a:ext cx="5363323" cy="5992061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363452" y="4589463"/>
            <a:ext cx="698399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FE56-B331-48B9-B6C7-B936A0AF47B1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FB27-2D60-4193-9AE5-9FD725B1C10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63452" y="497306"/>
            <a:ext cx="6983998" cy="3252370"/>
          </a:xfrm>
        </p:spPr>
        <p:txBody>
          <a:bodyPr anchor="b"/>
          <a:lstStyle>
            <a:lvl1pPr>
              <a:defRPr sz="6000">
                <a:latin typeface="Tw Cen MT Condensed" panose="020B0606020104020203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0334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0" y="-3175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363452" y="4589463"/>
            <a:ext cx="698399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63452" y="497306"/>
            <a:ext cx="6983998" cy="3252370"/>
          </a:xfrm>
        </p:spPr>
        <p:txBody>
          <a:bodyPr anchor="b"/>
          <a:lstStyle>
            <a:lvl1pPr>
              <a:defRPr sz="6000">
                <a:latin typeface="Tw Cen MT Condensed" panose="020B0606020104020203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442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322388"/>
            <a:ext cx="5181600" cy="4854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322388"/>
            <a:ext cx="5181600" cy="4854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FE56-B331-48B9-B6C7-B936A0AF47B1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FB27-2D60-4193-9AE5-9FD725B1C1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14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FE56-B331-48B9-B6C7-B936A0AF47B1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FB27-2D60-4193-9AE5-9FD725B1C1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3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FE56-B331-48B9-B6C7-B936A0AF47B1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FB27-2D60-4193-9AE5-9FD725B1C1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257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FE56-B331-48B9-B6C7-B936A0AF47B1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FB27-2D60-4193-9AE5-9FD725B1C1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97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FE56-B331-48B9-B6C7-B936A0AF47B1}" type="datetimeFigureOut">
              <a:rPr lang="pt-BR" smtClean="0"/>
              <a:pPr/>
              <a:t>08/06/2017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FB27-2D60-4193-9AE5-9FD725B1C1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64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-3176"/>
            <a:ext cx="12192000" cy="68611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 userDrawn="1"/>
        </p:nvSpPr>
        <p:spPr>
          <a:xfrm>
            <a:off x="0" y="133350"/>
            <a:ext cx="8724900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91" y="78999"/>
            <a:ext cx="1112923" cy="1243389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1" y="-3175"/>
            <a:ext cx="10045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322388"/>
            <a:ext cx="10515600" cy="4854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02BBFE56-B331-48B9-B6C7-B936A0AF47B1}" type="datetimeFigureOut">
              <a:rPr lang="pt-BR" smtClean="0"/>
              <a:pPr/>
              <a:t>08/06/2017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B1B8FB27-2D60-4193-9AE5-9FD725B1C10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685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w Cen MT Condensed" panose="020B0606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jpeg"/><Relationship Id="rId15" Type="http://schemas.openxmlformats.org/officeDocument/2006/relationships/image" Target="../media/image1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chart" Target="../charts/chart1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chart" Target="../charts/chart3.xml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17" Type="http://schemas.openxmlformats.org/officeDocument/2006/relationships/image" Target="../media/image59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José Alberto </a:t>
            </a:r>
            <a:r>
              <a:rPr lang="pt-BR" dirty="0" err="1" smtClean="0"/>
              <a:t>Cuminato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8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 flipV="1">
            <a:off x="8428377" y="5537994"/>
            <a:ext cx="3272317" cy="1320006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 flipV="1">
            <a:off x="4525405" y="5531121"/>
            <a:ext cx="3272317" cy="1320006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 flipV="1">
            <a:off x="616128" y="5537994"/>
            <a:ext cx="3272317" cy="1320006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</a:t>
            </a:r>
            <a:r>
              <a:rPr lang="pt-BR" dirty="0" smtClean="0"/>
              <a:t> </a:t>
            </a:r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Difusão em Desenvolvimento</a:t>
            </a:r>
          </a:p>
        </p:txBody>
      </p:sp>
      <p:pic>
        <p:nvPicPr>
          <p:cNvPr id="9218" name="Picture 2" descr="Campeonato de Jogos Matemático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" b="1250"/>
          <a:stretch/>
        </p:blipFill>
        <p:spPr bwMode="auto">
          <a:xfrm>
            <a:off x="823537" y="1685922"/>
            <a:ext cx="2857500" cy="3733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23537" y="5630779"/>
            <a:ext cx="2857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Inspirado no Evento realizado em Portugal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conjunto com o IME-USP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732816" y="1685922"/>
            <a:ext cx="2857500" cy="37338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8642095" y="1685922"/>
            <a:ext cx="2857500" cy="3733801"/>
            <a:chOff x="9242598" y="1685922"/>
            <a:chExt cx="2857500" cy="3733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tângulo 7"/>
            <p:cNvSpPr/>
            <p:nvPr/>
          </p:nvSpPr>
          <p:spPr>
            <a:xfrm>
              <a:off x="9242598" y="1685922"/>
              <a:ext cx="2857500" cy="37338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9220" name="Picture 4" descr="Iníci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7" r="66828"/>
            <a:stretch/>
          </p:blipFill>
          <p:spPr bwMode="auto">
            <a:xfrm>
              <a:off x="9653969" y="2413124"/>
              <a:ext cx="2022141" cy="46421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http://matemateca.ime.usp.br/sites/default/files/principal_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1040" y="4000497"/>
              <a:ext cx="1404000" cy="140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http://matemateca.ime.usp.br/sites/default/files/foto_principal_peca_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8871" y="4000497"/>
              <a:ext cx="1404000" cy="140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CaixaDeTexto 13"/>
          <p:cNvSpPr txBox="1"/>
          <p:nvPr/>
        </p:nvSpPr>
        <p:spPr>
          <a:xfrm>
            <a:off x="8642094" y="5630779"/>
            <a:ext cx="2857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Parceria com a </a:t>
            </a: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Matemateca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projetar Objetos Educacionais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732816" y="1851912"/>
            <a:ext cx="28575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068542" y="1851912"/>
            <a:ext cx="218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 LÆGALICVS</a:t>
            </a:r>
            <a:endParaRPr lang="pt-BR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732814" y="5630779"/>
            <a:ext cx="2857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Revista baseada nos Seminários de Coisas Legais para alunos desde o ensino médio até pós graduação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8" name="Picture 12" descr="http://www.cemeai.icmc.usp.br/cache/mod_bt_contentslider/2f7930db930048f84d48baf2d09d4321-8ee107fb8e11fa27c5eb0c84c03d7dff_X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23225" r="9588" b="24775"/>
          <a:stretch/>
        </p:blipFill>
        <p:spPr bwMode="auto">
          <a:xfrm>
            <a:off x="4981575" y="2800350"/>
            <a:ext cx="2362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_-0G0mOAa_E/Vpd7ZVkUjrI/AAAAAAAAFWI/tf8r5zGIfHk/s1600/IMG_98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9813"/>
          <a:stretch/>
        </p:blipFill>
        <p:spPr bwMode="auto">
          <a:xfrm>
            <a:off x="-34281" y="-38100"/>
            <a:ext cx="12226281" cy="689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-1" y="133350"/>
            <a:ext cx="8720921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Patentes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1" y="1514852"/>
            <a:ext cx="10515600" cy="2190833"/>
          </a:xfrm>
          <a:solidFill>
            <a:schemeClr val="accent5">
              <a:lumMod val="60000"/>
              <a:lumOff val="40000"/>
              <a:alpha val="66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Pedidos de Patente</a:t>
            </a:r>
          </a:p>
          <a:p>
            <a:r>
              <a:rPr lang="pt-BR" dirty="0"/>
              <a:t>E</a:t>
            </a:r>
            <a:r>
              <a:rPr lang="pt-BR" dirty="0" smtClean="0"/>
              <a:t>quipamento </a:t>
            </a:r>
            <a:r>
              <a:rPr lang="pt-BR" dirty="0"/>
              <a:t>para reconhecimento automático de qualidade de </a:t>
            </a:r>
            <a:r>
              <a:rPr lang="pt-BR" dirty="0" smtClean="0"/>
              <a:t>madeiras – </a:t>
            </a:r>
            <a:r>
              <a:rPr lang="pt-BR" dirty="0"/>
              <a:t>André </a:t>
            </a:r>
            <a:r>
              <a:rPr lang="pt-BR" dirty="0" smtClean="0"/>
              <a:t>Carvalho</a:t>
            </a:r>
          </a:p>
          <a:p>
            <a:r>
              <a:rPr lang="pt-BR" dirty="0" smtClean="0"/>
              <a:t>VANT Pulverizador – Jó </a:t>
            </a:r>
            <a:r>
              <a:rPr lang="pt-BR" dirty="0" err="1" smtClean="0"/>
              <a:t>Ueyama</a:t>
            </a:r>
            <a:endParaRPr lang="pt-BR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91" y="78999"/>
            <a:ext cx="1112923" cy="1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9199" b="6416"/>
          <a:stretch/>
        </p:blipFill>
        <p:spPr>
          <a:xfrm>
            <a:off x="-24063" y="-12032"/>
            <a:ext cx="12216063" cy="687003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" y="133350"/>
            <a:ext cx="8720921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Registro de Software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60000"/>
              <a:lumOff val="40000"/>
              <a:alpha val="66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Registros de Software</a:t>
            </a:r>
          </a:p>
          <a:p>
            <a:r>
              <a:rPr lang="pt-BR" dirty="0"/>
              <a:t>O software </a:t>
            </a:r>
            <a:r>
              <a:rPr lang="pt-BR" dirty="0" err="1"/>
              <a:t>FundCarga</a:t>
            </a:r>
            <a:r>
              <a:rPr lang="pt-BR" dirty="0"/>
              <a:t> para planejamento de produção em Fundições feito durante o convênio com a </a:t>
            </a:r>
            <a:r>
              <a:rPr lang="pt-BR" dirty="0" err="1"/>
              <a:t>Fultec</a:t>
            </a:r>
            <a:r>
              <a:rPr lang="pt-BR" dirty="0"/>
              <a:t> está em processo final de registro e já temos 4 fundições interessadas – </a:t>
            </a:r>
            <a:r>
              <a:rPr lang="pt-BR" dirty="0" err="1"/>
              <a:t>Franklina</a:t>
            </a:r>
            <a:r>
              <a:rPr lang="pt-BR" dirty="0"/>
              <a:t> Toledo</a:t>
            </a:r>
          </a:p>
          <a:p>
            <a:r>
              <a:rPr lang="pt-BR" dirty="0" err="1"/>
              <a:t>Sisgeres</a:t>
            </a:r>
            <a:r>
              <a:rPr lang="pt-BR" dirty="0"/>
              <a:t> – Software para gerenciamento de resíduos – Francisco Louzada Neto</a:t>
            </a:r>
          </a:p>
          <a:p>
            <a:r>
              <a:rPr lang="pt-BR" dirty="0" err="1"/>
              <a:t>iSports</a:t>
            </a:r>
            <a:r>
              <a:rPr lang="pt-BR" dirty="0"/>
              <a:t> – Francisco Louzada Neto</a:t>
            </a:r>
          </a:p>
          <a:p>
            <a:r>
              <a:rPr lang="pt-BR" dirty="0"/>
              <a:t>2 Pacotes no R – Francisco Louzada Neto</a:t>
            </a:r>
          </a:p>
          <a:p>
            <a:r>
              <a:rPr lang="pt-BR" dirty="0" err="1"/>
              <a:t>CorteBIFur</a:t>
            </a:r>
            <a:r>
              <a:rPr lang="pt-BR" dirty="0"/>
              <a:t> – Maria do Socorro Rangel</a:t>
            </a:r>
          </a:p>
          <a:p>
            <a:r>
              <a:rPr lang="pt-BR" dirty="0" err="1"/>
              <a:t>App</a:t>
            </a:r>
            <a:r>
              <a:rPr lang="pt-BR" dirty="0"/>
              <a:t> Filtração Renal </a:t>
            </a:r>
            <a:r>
              <a:rPr lang="pt-BR" dirty="0" smtClean="0"/>
              <a:t>– Francisco Louzada Neto</a:t>
            </a:r>
          </a:p>
          <a:p>
            <a:r>
              <a:rPr lang="pt-BR" dirty="0" err="1" smtClean="0"/>
              <a:t>e-NOE</a:t>
            </a:r>
            <a:r>
              <a:rPr lang="pt-BR" dirty="0" smtClean="0"/>
              <a:t> </a:t>
            </a:r>
            <a:r>
              <a:rPr lang="pt-BR" smtClean="0"/>
              <a:t>– Detecção de </a:t>
            </a:r>
            <a:r>
              <a:rPr lang="pt-BR" dirty="0" smtClean="0"/>
              <a:t>enchentes e poluição em rios e córregos</a:t>
            </a:r>
            <a:endParaRPr lang="pt-BR" dirty="0"/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91" y="78999"/>
            <a:ext cx="1112923" cy="1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ua 15"/>
          <p:cNvSpPr/>
          <p:nvPr/>
        </p:nvSpPr>
        <p:spPr>
          <a:xfrm rot="10800000">
            <a:off x="3534864" y="379982"/>
            <a:ext cx="3981185" cy="5709668"/>
          </a:xfrm>
          <a:prstGeom prst="moon">
            <a:avLst/>
          </a:prstGeom>
          <a:solidFill>
            <a:srgbClr val="3452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pt-BR" sz="460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6107853" y="787854"/>
            <a:ext cx="2283523" cy="1114425"/>
          </a:xfrm>
          <a:prstGeom prst="ellipse">
            <a:avLst/>
          </a:prstGeom>
          <a:solidFill>
            <a:srgbClr val="00408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pt-BR" dirty="0">
                <a:solidFill>
                  <a:srgbClr val="EAEAEA"/>
                </a:solidFill>
                <a:latin typeface="Franklin Gothic Medium" panose="020B0603020102020204" pitchFamily="34" charset="0"/>
              </a:rPr>
              <a:t>FINANÇAS</a:t>
            </a:r>
            <a:endParaRPr lang="en-US" altLang="pt-BR" sz="1600" dirty="0">
              <a:solidFill>
                <a:srgbClr val="EAEAEA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6716903" y="1575708"/>
            <a:ext cx="2283523" cy="1114425"/>
          </a:xfrm>
          <a:prstGeom prst="ellipse">
            <a:avLst/>
          </a:prstGeom>
          <a:solidFill>
            <a:srgbClr val="8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altLang="pt-BR" dirty="0" smtClean="0">
                <a:solidFill>
                  <a:srgbClr val="EAEAEA"/>
                </a:solidFill>
                <a:latin typeface="Franklin Gothic Medium" panose="020B0603020102020204" pitchFamily="34" charset="0"/>
              </a:rPr>
              <a:t>SAÚDE</a:t>
            </a:r>
            <a:endParaRPr lang="en-US" altLang="pt-BR" dirty="0">
              <a:solidFill>
                <a:srgbClr val="EAEAEA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7086790" y="2363562"/>
            <a:ext cx="2283523" cy="1114425"/>
          </a:xfrm>
          <a:prstGeom prst="ellipse">
            <a:avLst/>
          </a:prstGeom>
          <a:solidFill>
            <a:srgbClr val="0080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altLang="pt-BR" dirty="0" smtClean="0">
                <a:solidFill>
                  <a:srgbClr val="EAEAEA"/>
                </a:solidFill>
                <a:latin typeface="Franklin Gothic Medium" panose="020B0603020102020204" pitchFamily="34" charset="0"/>
              </a:rPr>
              <a:t>TECNOLOGIA</a:t>
            </a:r>
            <a:endParaRPr lang="en-US" altLang="pt-BR" dirty="0">
              <a:solidFill>
                <a:srgbClr val="EAEAEA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7059734" y="3151416"/>
            <a:ext cx="2283523" cy="1114425"/>
          </a:xfrm>
          <a:prstGeom prst="ellipse">
            <a:avLst/>
          </a:prstGeom>
          <a:solidFill>
            <a:srgbClr val="FF6600">
              <a:alpha val="8392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altLang="pt-BR" dirty="0" smtClean="0">
                <a:solidFill>
                  <a:srgbClr val="EAEAEA"/>
                </a:solidFill>
                <a:latin typeface="Franklin Gothic Medium" panose="020B0603020102020204" pitchFamily="34" charset="0"/>
              </a:rPr>
              <a:t>ESPORTES</a:t>
            </a:r>
            <a:endParaRPr lang="en-US" altLang="pt-BR" dirty="0">
              <a:solidFill>
                <a:srgbClr val="EAEAEA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6785102" y="3939270"/>
            <a:ext cx="2283523" cy="1114425"/>
          </a:xfrm>
          <a:prstGeom prst="ellipse">
            <a:avLst/>
          </a:prstGeom>
          <a:solidFill>
            <a:srgbClr val="008000">
              <a:alpha val="7607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pt-BR" dirty="0">
                <a:solidFill>
                  <a:srgbClr val="EAEAEA"/>
                </a:solidFill>
                <a:latin typeface="Franklin Gothic Medium" panose="020B0603020102020204" pitchFamily="34" charset="0"/>
              </a:rPr>
              <a:t>SUSTENTABILIDADE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pt-BR" sz="1600" dirty="0">
                <a:solidFill>
                  <a:srgbClr val="EAEAEA"/>
                </a:solidFill>
                <a:latin typeface="Franklin Gothic Medium" panose="020B0603020102020204" pitchFamily="34" charset="0"/>
              </a:rPr>
              <a:t>MEIO AMBIENTE</a:t>
            </a: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4751436" y="5514975"/>
            <a:ext cx="2283523" cy="1114425"/>
          </a:xfrm>
          <a:prstGeom prst="ellipse">
            <a:avLst/>
          </a:prstGeom>
          <a:solidFill>
            <a:schemeClr val="accent4">
              <a:lumMod val="75000"/>
              <a:alpha val="87842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1800" dirty="0" smtClean="0">
                <a:solidFill>
                  <a:srgbClr val="EAEAEA"/>
                </a:solidFill>
                <a:latin typeface="Franklin Gothic Medium" panose="020B0603020102020204" pitchFamily="34" charset="0"/>
              </a:rPr>
              <a:t>EDUCAÇÃO</a:t>
            </a:r>
            <a:endParaRPr lang="en-US" altLang="pt-BR" sz="1100" dirty="0">
              <a:solidFill>
                <a:srgbClr val="EAEAEA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>
            <a:off x="5864959" y="4727124"/>
            <a:ext cx="2283523" cy="1114425"/>
          </a:xfrm>
          <a:prstGeom prst="ellipse">
            <a:avLst/>
          </a:prstGeom>
          <a:solidFill>
            <a:schemeClr val="accent4">
              <a:lumMod val="50000"/>
              <a:alpha val="87842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1800" dirty="0" smtClean="0">
                <a:solidFill>
                  <a:srgbClr val="EAEAEA"/>
                </a:solidFill>
                <a:latin typeface="Franklin Gothic Medium" panose="020B0603020102020204" pitchFamily="34" charset="0"/>
              </a:rPr>
              <a:t>AGROPECUÁRIA</a:t>
            </a:r>
            <a:endParaRPr lang="en-US" altLang="pt-BR" sz="1100" dirty="0">
              <a:solidFill>
                <a:srgbClr val="EAEAEA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222177" y="0"/>
            <a:ext cx="2283523" cy="1114425"/>
          </a:xfrm>
          <a:prstGeom prst="ellipse">
            <a:avLst/>
          </a:prstGeom>
          <a:solidFill>
            <a:srgbClr val="2F2B40">
              <a:alpha val="8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1800" dirty="0">
                <a:solidFill>
                  <a:srgbClr val="EAEAEA"/>
                </a:solidFill>
                <a:latin typeface="Franklin Gothic Medium" panose="020B0603020102020204" pitchFamily="34" charset="0"/>
              </a:rPr>
              <a:t>INDÚSTRIA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1800" dirty="0">
                <a:solidFill>
                  <a:srgbClr val="EAEAEA"/>
                </a:solidFill>
                <a:latin typeface="Franklin Gothic Medium" panose="020B0603020102020204" pitchFamily="34" charset="0"/>
              </a:rPr>
              <a:t>DE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1800" dirty="0">
                <a:solidFill>
                  <a:srgbClr val="EAEAEA"/>
                </a:solidFill>
                <a:latin typeface="Franklin Gothic Medium" panose="020B0603020102020204" pitchFamily="34" charset="0"/>
              </a:rPr>
              <a:t>TRANSFORMAÇÃO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pt-BR" sz="1100" dirty="0">
              <a:solidFill>
                <a:srgbClr val="EAEAEA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/>
          <a:srcRect l="50666" t="16560" r="23880" b="19934"/>
          <a:stretch/>
        </p:blipFill>
        <p:spPr>
          <a:xfrm>
            <a:off x="0" y="24063"/>
            <a:ext cx="5139798" cy="683393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" y="133350"/>
            <a:ext cx="5139799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Indústria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5427143" y="1431675"/>
            <a:ext cx="6042963" cy="5044072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42285" y="1493588"/>
            <a:ext cx="6027821" cy="4854575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Detecção da qualidade de madeira</a:t>
            </a:r>
          </a:p>
          <a:p>
            <a:r>
              <a:rPr lang="pt-BR" dirty="0" smtClean="0"/>
              <a:t>Atrito </a:t>
            </a:r>
            <a:r>
              <a:rPr lang="pt-BR" dirty="0"/>
              <a:t>entre peças nos motores de carros</a:t>
            </a:r>
          </a:p>
          <a:p>
            <a:r>
              <a:rPr lang="pt-BR" dirty="0"/>
              <a:t>Estudo de superfícies </a:t>
            </a:r>
            <a:r>
              <a:rPr lang="pt-BR" dirty="0" err="1"/>
              <a:t>hipersustentadoras</a:t>
            </a:r>
            <a:endParaRPr lang="pt-BR" dirty="0"/>
          </a:p>
          <a:p>
            <a:r>
              <a:rPr lang="pt-BR" dirty="0"/>
              <a:t>Otimização na produção de fraldas</a:t>
            </a:r>
          </a:p>
          <a:p>
            <a:r>
              <a:rPr lang="pt-BR" dirty="0"/>
              <a:t>Técnicas avançadas de diagnóstico de escoamentos</a:t>
            </a:r>
          </a:p>
          <a:p>
            <a:r>
              <a:rPr lang="pt-BR" dirty="0" smtClean="0"/>
              <a:t>Cortes </a:t>
            </a:r>
            <a:r>
              <a:rPr lang="pt-BR" dirty="0"/>
              <a:t>irregulares de tecidos</a:t>
            </a:r>
          </a:p>
          <a:p>
            <a:r>
              <a:rPr lang="pt-BR" dirty="0"/>
              <a:t>Operação do sistema de abastecimentos de água de uma cidade</a:t>
            </a:r>
          </a:p>
          <a:p>
            <a:r>
              <a:rPr lang="pt-BR" dirty="0"/>
              <a:t>Rotas de navios</a:t>
            </a:r>
          </a:p>
          <a:p>
            <a:r>
              <a:rPr lang="pt-BR" dirty="0"/>
              <a:t>Comportamento de táxis</a:t>
            </a:r>
          </a:p>
          <a:p>
            <a:r>
              <a:rPr lang="pt-BR" dirty="0"/>
              <a:t>Ruídos de jatos</a:t>
            </a:r>
          </a:p>
          <a:p>
            <a:r>
              <a:rPr lang="pt-BR" dirty="0"/>
              <a:t>Otimização de cargas em fundições</a:t>
            </a:r>
          </a:p>
          <a:p>
            <a:r>
              <a:rPr lang="pt-BR" dirty="0"/>
              <a:t>Otimização de cargas cerâmicas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383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/>
          <a:srcRect l="34009" t="20658" r="18183" b="28971"/>
          <a:stretch/>
        </p:blipFill>
        <p:spPr>
          <a:xfrm>
            <a:off x="0" y="0"/>
            <a:ext cx="12213406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" y="133350"/>
            <a:ext cx="8720921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Finanças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7207817" y="4837865"/>
            <a:ext cx="3989574" cy="1627104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22958" y="4899779"/>
            <a:ext cx="3717758" cy="1677486"/>
          </a:xfrm>
        </p:spPr>
        <p:txBody>
          <a:bodyPr/>
          <a:lstStyle/>
          <a:p>
            <a:r>
              <a:rPr lang="pt-BR" dirty="0"/>
              <a:t>Sistemas biométricos adaptativos</a:t>
            </a:r>
          </a:p>
          <a:p>
            <a:r>
              <a:rPr lang="pt-BR" dirty="0"/>
              <a:t>Fraudes eletrônicas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6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/>
          <a:srcRect t="8372" r="35779" b="6316"/>
          <a:stretch/>
        </p:blipFill>
        <p:spPr>
          <a:xfrm>
            <a:off x="3014907" y="-16043"/>
            <a:ext cx="9193135" cy="686602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014907" y="133350"/>
            <a:ext cx="5706013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Saúde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823058" y="1260475"/>
            <a:ext cx="6042963" cy="5044072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22388"/>
            <a:ext cx="6027821" cy="4854575"/>
          </a:xfrm>
        </p:spPr>
        <p:txBody>
          <a:bodyPr>
            <a:normAutofit fontScale="92500" lnSpcReduction="20000"/>
          </a:bodyPr>
          <a:lstStyle/>
          <a:p>
            <a:r>
              <a:rPr lang="pt-BR" dirty="0" err="1"/>
              <a:t>Estressômetro</a:t>
            </a:r>
            <a:endParaRPr lang="pt-BR" dirty="0"/>
          </a:p>
          <a:p>
            <a:r>
              <a:rPr lang="pt-BR" dirty="0"/>
              <a:t>Controle de epidemias</a:t>
            </a:r>
          </a:p>
          <a:p>
            <a:r>
              <a:rPr lang="pt-BR" dirty="0"/>
              <a:t>Mapeamento da correlação de genes</a:t>
            </a:r>
          </a:p>
          <a:p>
            <a:r>
              <a:rPr lang="pt-BR" dirty="0"/>
              <a:t>Diagnóstico de esquizofrenia</a:t>
            </a:r>
          </a:p>
          <a:p>
            <a:r>
              <a:rPr lang="pt-BR" dirty="0"/>
              <a:t>Modelagem estatística de dados de malária</a:t>
            </a:r>
          </a:p>
          <a:p>
            <a:r>
              <a:rPr lang="pt-BR" dirty="0"/>
              <a:t>Diminuição dos índices de mortalidade materna e neonatal</a:t>
            </a:r>
          </a:p>
          <a:p>
            <a:r>
              <a:rPr lang="pt-BR" dirty="0"/>
              <a:t>Quedas de idosos</a:t>
            </a:r>
          </a:p>
          <a:p>
            <a:r>
              <a:rPr lang="pt-BR" dirty="0"/>
              <a:t>Zumbido no ouvido</a:t>
            </a:r>
          </a:p>
          <a:p>
            <a:r>
              <a:rPr lang="pt-BR" dirty="0"/>
              <a:t>Identificação de Insetos (Aedes Aegypti)</a:t>
            </a:r>
          </a:p>
          <a:p>
            <a:r>
              <a:rPr lang="pt-BR" dirty="0"/>
              <a:t>Propagação de rumores e epidemias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67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/>
          <a:srcRect t="20949" r="20915"/>
          <a:stretch/>
        </p:blipFill>
        <p:spPr>
          <a:xfrm>
            <a:off x="-409575" y="-38100"/>
            <a:ext cx="12677776" cy="71247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" y="133350"/>
            <a:ext cx="8720921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Tecnologia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7627" y="3736724"/>
            <a:ext cx="4535005" cy="3167146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2769" y="3798638"/>
            <a:ext cx="4760495" cy="3281696"/>
          </a:xfrm>
        </p:spPr>
        <p:txBody>
          <a:bodyPr>
            <a:normAutofit/>
          </a:bodyPr>
          <a:lstStyle/>
          <a:p>
            <a:r>
              <a:rPr lang="pt-BR" dirty="0"/>
              <a:t>Simulação de dinâmica molecular</a:t>
            </a:r>
          </a:p>
          <a:p>
            <a:r>
              <a:rPr lang="pt-BR" dirty="0" smtClean="0"/>
              <a:t>Aplicações </a:t>
            </a:r>
            <a:r>
              <a:rPr lang="pt-BR" dirty="0"/>
              <a:t>com</a:t>
            </a:r>
            <a:r>
              <a:rPr lang="pt-BR" dirty="0" smtClean="0"/>
              <a:t> </a:t>
            </a:r>
            <a:r>
              <a:rPr lang="pt-BR" dirty="0" err="1"/>
              <a:t>Beacons</a:t>
            </a:r>
            <a:endParaRPr lang="pt-BR" dirty="0"/>
          </a:p>
          <a:p>
            <a:r>
              <a:rPr lang="pt-BR" dirty="0" smtClean="0"/>
              <a:t>Otimização </a:t>
            </a:r>
            <a:r>
              <a:rPr lang="pt-BR" dirty="0"/>
              <a:t>de reconstrução de imagens de tomografia</a:t>
            </a:r>
          </a:p>
          <a:p>
            <a:r>
              <a:rPr lang="pt-BR" dirty="0"/>
              <a:t>Segmentação de imagens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35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133350"/>
            <a:ext cx="8720920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Esporte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609119" y="5061327"/>
            <a:ext cx="4535005" cy="1578978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61050" y="5092284"/>
            <a:ext cx="4519863" cy="1517064"/>
          </a:xfrm>
        </p:spPr>
        <p:txBody>
          <a:bodyPr>
            <a:normAutofit/>
          </a:bodyPr>
          <a:lstStyle/>
          <a:p>
            <a:r>
              <a:rPr lang="pt-BR" dirty="0"/>
              <a:t>Identificação de talentos esportivos</a:t>
            </a:r>
          </a:p>
          <a:p>
            <a:r>
              <a:rPr lang="pt-BR" dirty="0"/>
              <a:t>Previsão esportiva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5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emeai.icmc.usp.br/media/k2/items/cache/fc2062aef352f80dc2215f346ba9ce28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44" y="-18620"/>
            <a:ext cx="12231143" cy="68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0" y="133350"/>
            <a:ext cx="8720920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Sustentabilidade – Meio ambiente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7627" y="5153024"/>
            <a:ext cx="4535005" cy="1750845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2769" y="5229224"/>
            <a:ext cx="4760495" cy="1851109"/>
          </a:xfrm>
        </p:spPr>
        <p:txBody>
          <a:bodyPr>
            <a:normAutofit/>
          </a:bodyPr>
          <a:lstStyle/>
          <a:p>
            <a:r>
              <a:rPr lang="pt-BR" dirty="0"/>
              <a:t>Detecção automática de vazamentos de água</a:t>
            </a:r>
          </a:p>
          <a:p>
            <a:r>
              <a:rPr lang="pt-BR" dirty="0"/>
              <a:t>Gestão de Resíduos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86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Áreas de Pesquisa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492145" y="1972459"/>
            <a:ext cx="3682752" cy="21168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Otimização Aplicada e Pesquisa Operacional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174897" y="1972459"/>
            <a:ext cx="3682752" cy="21168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Mecânica dos Fluidos Computacional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496769" y="4089291"/>
            <a:ext cx="3682752" cy="21168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Avaliação de Risco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6174897" y="4089291"/>
            <a:ext cx="3682752" cy="21168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Inteligência Computacional e Engenharia de Software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2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133350"/>
            <a:ext cx="8720920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Agropecuária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7496575" y="1485900"/>
            <a:ext cx="4535005" cy="1385386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496575" y="1507874"/>
            <a:ext cx="4310415" cy="1311276"/>
          </a:xfrm>
        </p:spPr>
        <p:txBody>
          <a:bodyPr>
            <a:normAutofit/>
          </a:bodyPr>
          <a:lstStyle/>
          <a:p>
            <a:r>
              <a:rPr lang="pt-BR" dirty="0"/>
              <a:t>VANT pulverizador</a:t>
            </a:r>
          </a:p>
          <a:p>
            <a:r>
              <a:rPr lang="pt-BR" dirty="0"/>
              <a:t>Otimização em granjas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180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133350"/>
            <a:ext cx="8720920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Educação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207817" y="4033503"/>
            <a:ext cx="4535005" cy="2824497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22959" y="4095417"/>
            <a:ext cx="4519863" cy="2762583"/>
          </a:xfrm>
        </p:spPr>
        <p:txBody>
          <a:bodyPr>
            <a:normAutofit/>
          </a:bodyPr>
          <a:lstStyle/>
          <a:p>
            <a:r>
              <a:rPr lang="pt-BR" dirty="0"/>
              <a:t>Plataforma de avaliação informatizada</a:t>
            </a:r>
          </a:p>
          <a:p>
            <a:r>
              <a:rPr lang="pt-BR" dirty="0"/>
              <a:t>Ambientes de aprendizado utilizando elementos de games</a:t>
            </a:r>
          </a:p>
          <a:p>
            <a:r>
              <a:rPr lang="pt-BR" dirty="0"/>
              <a:t>Sistema de avaliação online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69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Para saber mais</a:t>
            </a:r>
            <a:endParaRPr lang="pt-BR" dirty="0"/>
          </a:p>
        </p:txBody>
      </p:sp>
      <p:pic>
        <p:nvPicPr>
          <p:cNvPr id="3074" name="Picture 2" descr="Resultado de imagem para facebook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22" y="4148872"/>
            <a:ext cx="1905308" cy="190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36297" y="2086433"/>
            <a:ext cx="58605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www.cemeai.icmc.usp.br</a:t>
            </a:r>
          </a:p>
        </p:txBody>
      </p:sp>
      <p:sp>
        <p:nvSpPr>
          <p:cNvPr id="5" name="Retângulo 4"/>
          <p:cNvSpPr/>
          <p:nvPr/>
        </p:nvSpPr>
        <p:spPr>
          <a:xfrm>
            <a:off x="5454282" y="4716805"/>
            <a:ext cx="35138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 smtClean="0">
                <a:latin typeface="+mj-lt"/>
              </a:rPr>
              <a:t> </a:t>
            </a: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</a:t>
            </a:r>
            <a:r>
              <a:rPr lang="pt-B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cepid.cemeai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76" name="Picture 4" descr="Resultado de imagem para youtub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68" y="3057956"/>
            <a:ext cx="2191735" cy="136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454282" y="3396125"/>
            <a:ext cx="39512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 smtClean="0">
                <a:latin typeface="+mj-lt"/>
              </a:rPr>
              <a:t> </a:t>
            </a: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/c/</a:t>
            </a:r>
            <a:r>
              <a:rPr lang="pt-BR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cepidcemeai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83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3871" y="1376305"/>
            <a:ext cx="8659433" cy="5334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Instituições Parceiras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95" y="5021329"/>
            <a:ext cx="432048" cy="4320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67" y="4904697"/>
            <a:ext cx="331166" cy="4543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05" y="2322308"/>
            <a:ext cx="460262" cy="49415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10" y="3536545"/>
            <a:ext cx="693395" cy="31551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90" y="4400641"/>
            <a:ext cx="405379" cy="35559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89" y="4756237"/>
            <a:ext cx="436492" cy="43649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63" y="3754140"/>
            <a:ext cx="559794" cy="39472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37" y="3499160"/>
            <a:ext cx="528458" cy="18140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"/>
          <a:stretch/>
        </p:blipFill>
        <p:spPr>
          <a:xfrm>
            <a:off x="8139389" y="1652315"/>
            <a:ext cx="1477813" cy="20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33350"/>
            <a:ext cx="8724900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Groups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b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Modelling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083445" y="3646966"/>
            <a:ext cx="9101471" cy="3195159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094071" y="3732027"/>
            <a:ext cx="9101471" cy="3110098"/>
          </a:xfrm>
        </p:spPr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problemas de 6 empresas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 participantes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</a:p>
          <a:p>
            <a:pPr lvl="2"/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proposta de PIPE</a:t>
            </a:r>
          </a:p>
          <a:p>
            <a:pPr lvl="2"/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proposta de cooperação</a:t>
            </a:r>
          </a:p>
          <a:p>
            <a:pPr lvl="2"/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2/3 problemas completamente resolvidos</a:t>
            </a:r>
          </a:p>
          <a:p>
            <a:r>
              <a:rPr lang="pt-BR" dirty="0" err="1" smtClean="0"/>
              <a:t>Modelling</a:t>
            </a:r>
            <a:r>
              <a:rPr lang="pt-BR" dirty="0" smtClean="0"/>
              <a:t> </a:t>
            </a:r>
            <a:r>
              <a:rPr lang="pt-BR" dirty="0" err="1" smtClean="0"/>
              <a:t>Camp</a:t>
            </a:r>
            <a:r>
              <a:rPr lang="pt-BR" dirty="0" smtClean="0"/>
              <a:t> (Julho 2016)</a:t>
            </a:r>
          </a:p>
          <a:p>
            <a:pPr lvl="1"/>
            <a:r>
              <a:rPr lang="pt-BR" dirty="0" smtClean="0"/>
              <a:t>3 cursos</a:t>
            </a:r>
          </a:p>
          <a:p>
            <a:pPr lvl="1"/>
            <a:r>
              <a:rPr lang="pt-BR" dirty="0" smtClean="0"/>
              <a:t>70 participantes registrados</a:t>
            </a:r>
          </a:p>
          <a:p>
            <a:pPr marL="0" indent="0">
              <a:buNone/>
            </a:pPr>
            <a:r>
              <a:rPr lang="pt-BR" dirty="0"/>
              <a:t>2016</a:t>
            </a:r>
          </a:p>
          <a:p>
            <a:r>
              <a:rPr lang="pt-BR" sz="2300" dirty="0"/>
              <a:t>6 problemas de 5 empresas</a:t>
            </a:r>
          </a:p>
          <a:p>
            <a:r>
              <a:rPr lang="pt-BR" sz="2300" dirty="0"/>
              <a:t>137 participantes</a:t>
            </a:r>
          </a:p>
          <a:p>
            <a:r>
              <a:rPr lang="pt-BR" sz="2300" dirty="0"/>
              <a:t>Resultados</a:t>
            </a:r>
          </a:p>
          <a:p>
            <a:pPr lvl="1"/>
            <a:r>
              <a:rPr lang="pt-BR" sz="1900" dirty="0"/>
              <a:t>1 problema completamente resolvido</a:t>
            </a:r>
          </a:p>
          <a:p>
            <a:pPr lvl="1"/>
            <a:r>
              <a:rPr lang="pt-BR" sz="1900" dirty="0"/>
              <a:t>1 problema com 4 soluções possíveis de patenteamento</a:t>
            </a:r>
          </a:p>
          <a:p>
            <a:pPr lvl="1"/>
            <a:r>
              <a:rPr lang="pt-BR" sz="1900" dirty="0"/>
              <a:t>4 problemas com grande avanço para a solução</a:t>
            </a: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91" y="78999"/>
            <a:ext cx="1112923" cy="1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4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emeai.icmc.usp.br/images/noticias/reuniao_tecumseh/reuni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133350"/>
            <a:ext cx="8724900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Reuniões e Workshops com Empresas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4362450"/>
            <a:ext cx="9163050" cy="249555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5" y="4429497"/>
            <a:ext cx="1757543" cy="79888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25" y="4600705"/>
            <a:ext cx="2237124" cy="51297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r="9523"/>
          <a:stretch/>
        </p:blipFill>
        <p:spPr>
          <a:xfrm>
            <a:off x="7468474" y="4416555"/>
            <a:ext cx="1694576" cy="5238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8"/>
          <a:stretch/>
        </p:blipFill>
        <p:spPr>
          <a:xfrm>
            <a:off x="3351032" y="5567673"/>
            <a:ext cx="1905000" cy="1195078"/>
          </a:xfrm>
          <a:prstGeom prst="rect">
            <a:avLst/>
          </a:prstGeom>
        </p:spPr>
      </p:pic>
      <p:pic>
        <p:nvPicPr>
          <p:cNvPr id="10" name="Picture 4" descr="https://www.embrapa.br/image/layout_set_logo?img_id=1343656&amp;t=14657947605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942" y="5140611"/>
            <a:ext cx="1524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facil.com.br/assets/uploads/wt_blog_postagens/html/Grupo%20Splic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38" y="5277085"/>
            <a:ext cx="2284110" cy="81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tecumseh.com/~/media/North-America/Images/Logos/Logo_Tecumseh-Horizontal_249x72.jpg?h=72&amp;la=en&amp;w=2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64" y="5426362"/>
            <a:ext cx="23717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www.seeklogo.net/wp-content/uploads/2015/10/latam-airlines-logo-vector-downloa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7" b="34250"/>
          <a:stretch/>
        </p:blipFill>
        <p:spPr bwMode="auto">
          <a:xfrm>
            <a:off x="225165" y="5380751"/>
            <a:ext cx="1671442" cy="49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5"/>
          <a:stretch/>
        </p:blipFill>
        <p:spPr>
          <a:xfrm>
            <a:off x="8043180" y="5969412"/>
            <a:ext cx="865848" cy="559546"/>
          </a:xfrm>
          <a:prstGeom prst="rect">
            <a:avLst/>
          </a:prstGeom>
        </p:spPr>
      </p:pic>
      <p:pic>
        <p:nvPicPr>
          <p:cNvPr id="15" name="Picture 24" descr="http://www.fundecitrus.com.br/img/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54" y="6141357"/>
            <a:ext cx="24003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https://www.seeklogo.net/wp-content/uploads/2012/10/scania-logo-vector-400x400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6" t="33803" r="896" b="37287"/>
          <a:stretch/>
        </p:blipFill>
        <p:spPr bwMode="auto">
          <a:xfrm>
            <a:off x="2086358" y="4621496"/>
            <a:ext cx="2529349" cy="7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www.set.eesc.usp.br/pacam2010/images/engemas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1" y="6141357"/>
            <a:ext cx="2443452" cy="47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91" y="78999"/>
            <a:ext cx="1112923" cy="1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5915024" y="0"/>
            <a:ext cx="6276976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Content Placeholder 3" descr="sgi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10080740" y="5464972"/>
            <a:ext cx="2273185" cy="1250164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915024" y="1259101"/>
            <a:ext cx="6269892" cy="559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 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blades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processadores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Intel Xeon E5-2680v2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processamento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2.8 GHz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128 GB de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memória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Xeon Phi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+ 60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processamento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128 GB de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memória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euler-log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11" y="325883"/>
            <a:ext cx="2611118" cy="6483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5"/>
          <a:stretch/>
        </p:blipFill>
        <p:spPr>
          <a:xfrm rot="5400000">
            <a:off x="-467060" y="463885"/>
            <a:ext cx="6849143" cy="591502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-1" y="133350"/>
            <a:ext cx="7582487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6" y="-12699"/>
            <a:ext cx="63119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HPC - Cluster SGI-ICE-X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91" y="78999"/>
            <a:ext cx="1112923" cy="1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Cursos de Pós Graduação - MECAI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486128361"/>
              </p:ext>
            </p:extLst>
          </p:nvPr>
        </p:nvGraphicFramePr>
        <p:xfrm>
          <a:off x="-373517" y="2036932"/>
          <a:ext cx="7207461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6" descr="https://www.itau.com.br/_arquivosestaticos/Itau/defaultTheme/img/logo-itau-f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09" y="329428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www.credit-suisse.com/wui_3/core/img/logo_c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53" y="4787148"/>
            <a:ext cx="1453140" cy="493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970050" y="1977878"/>
            <a:ext cx="186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Calypso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Corretora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3569382071"/>
              </p:ext>
            </p:extLst>
          </p:nvPr>
        </p:nvGraphicFramePr>
        <p:xfrm>
          <a:off x="5409698" y="2036932"/>
          <a:ext cx="7207461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2201117" y="1322388"/>
            <a:ext cx="205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1ª Turma - Finanças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560466" y="1322388"/>
            <a:ext cx="290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2ª Turma – Ciência de Dados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File:Bank of America logo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03" y="2637167"/>
            <a:ext cx="195262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liqit.com/wp-content/uploads/2015/09/morganstanley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13" y="5068284"/>
            <a:ext cx="1166715" cy="7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peninsulapart.com.br/img/peninsula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42" y="4089487"/>
            <a:ext cx="1128748" cy="2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7" y="3135451"/>
            <a:ext cx="1190791" cy="447737"/>
          </a:xfrm>
          <a:prstGeom prst="rect">
            <a:avLst/>
          </a:prstGeom>
        </p:spPr>
      </p:pic>
      <p:pic>
        <p:nvPicPr>
          <p:cNvPr id="2050" name="Picture 2" descr="https://upload.wikimedia.org/wikipedia/commons/thumb/2/29/HP_New_Logo_2D.svg/1024px-HP_New_Logo_2D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36" y="3639492"/>
            <a:ext cx="640576" cy="64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ogodownload.org/wp-content/uploads/2014/05/tam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428" y="2647951"/>
            <a:ext cx="821828" cy="2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sitecnologia.com/wp-content/uploads/2011/04/logoBSI_middle1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50" y="3825047"/>
            <a:ext cx="8667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thumb/5/59/SAP_2011_logo.svg/640px-SAP_2011_logo.sv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029" y="3184445"/>
            <a:ext cx="848361" cy="43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virgos.com.br/portal3/wp-content/uploads/logo-virgo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739" y="4480623"/>
            <a:ext cx="967372" cy="3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upload.wikimedia.org/wikipedia/commons/e/ec/Embrapa_-_Marc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850" y="5366904"/>
            <a:ext cx="972450" cy="3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mages.tcdn.com.br/img/arquivos/437051/themed/img/theme-logo.png?56844d2678e7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25" y="4629991"/>
            <a:ext cx="755901" cy="7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upload.wikimedia.org/wikipedia/pt/d/d0/Bradesco_log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45" y="4887193"/>
            <a:ext cx="729045" cy="57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www.credit-suisse.com/wui_3/core/img/logo_c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50" y="4336167"/>
            <a:ext cx="1453140" cy="493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entral Açucareira Santa Antonio S.A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06" y="5657437"/>
            <a:ext cx="1524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www.deltasystems.com.br/site/imagens/logo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219" y="4935348"/>
            <a:ext cx="999457" cy="22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2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Cursos de Pós Graduação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22388"/>
            <a:ext cx="4058342" cy="4854575"/>
          </a:xfrm>
        </p:spPr>
        <p:txBody>
          <a:bodyPr>
            <a:normAutofit/>
          </a:bodyPr>
          <a:lstStyle/>
          <a:p>
            <a:r>
              <a:rPr lang="pt-BR" dirty="0"/>
              <a:t>MECAI- Ciência de Dados: Agricultura, Saúde e Infraestrutura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r>
              <a:rPr lang="pt-BR" dirty="0" smtClean="0"/>
              <a:t>Proposta de Curso da Unicamp</a:t>
            </a:r>
            <a:endParaRPr lang="pt-BR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974059188"/>
              </p:ext>
            </p:extLst>
          </p:nvPr>
        </p:nvGraphicFramePr>
        <p:xfrm>
          <a:off x="3836709" y="1168923"/>
          <a:ext cx="8547527" cy="575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4" name="Picture 2" descr="http://www.pharmacircle.com/_get_company_logo.php?company_id=110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96" y="3993726"/>
            <a:ext cx="1025585" cy="7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logotipos.ws/wp-content/uploads/2013/01/logotipo-unicam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235" y="4032599"/>
            <a:ext cx="775520" cy="77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Qw3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04" y="2810709"/>
            <a:ext cx="568325" cy="12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UB-UnB - Hospital Universitário de Brasília da Universidade de Brasíl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75" y="5492323"/>
            <a:ext cx="1025585" cy="34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blogdareitoria.ufscar.br/wp-content/uploads/logo_hu_boleti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558" y="5106970"/>
            <a:ext cx="1136236" cy="5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nutresa.com/assets/i/cnt/nutresa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54" y="2764477"/>
            <a:ext cx="938086" cy="6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www.linx.com.br/public/assets/imagens/logos/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59" y="2061785"/>
            <a:ext cx="667659" cy="7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ownload automático Notas Fiscais Eletrônicas (XML e DANFe), armazenamento ilimitado e gestão de NFe, CTe e NFSe. Teste grátis por 45 dias e baixe já suas notas!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470" y="3258451"/>
            <a:ext cx="1426278" cy="2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://www.ogilvy.it/img/logo_ogilvy_ross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11" y="2027777"/>
            <a:ext cx="624892" cy="5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://www.ifto.edu.br/portal/images/lg-ifto-nov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61" y="3821023"/>
            <a:ext cx="1708007" cy="33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itinstrument.com/release/img/logo_whit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35" y="2354398"/>
            <a:ext cx="778608" cy="6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utrale.com.br/imagens/cutraleSite/cutrale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90" y="3180424"/>
            <a:ext cx="715396" cy="48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fateccruzeiro.edu.br/images/ceeteps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71"/>
          <a:stretch/>
        </p:blipFill>
        <p:spPr bwMode="auto">
          <a:xfrm>
            <a:off x="6518047" y="4584176"/>
            <a:ext cx="697539" cy="74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humbertolopes.files.wordpress.com/2011/12/5100_mk-mk-site-noticias-004-00-logo-senai4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31" y="4311614"/>
            <a:ext cx="1125906" cy="2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7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emeai.icmc.usp.br/images/noticias/curso_obr_rep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1" y="133350"/>
            <a:ext cx="8720921" cy="990600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 e Difusão</a:t>
            </a:r>
            <a:endParaRPr lang="pt-B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1" y="4563208"/>
            <a:ext cx="5905502" cy="2066192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4791808"/>
            <a:ext cx="5772150" cy="1651855"/>
          </a:xfrm>
        </p:spPr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 de Robótica</a:t>
            </a:r>
          </a:p>
          <a:p>
            <a:r>
              <a:rPr lang="pt-BR" sz="3200" dirty="0" smtClean="0"/>
              <a:t>Kits Educacionais</a:t>
            </a:r>
          </a:p>
          <a:p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Seminários de Matemática</a:t>
            </a:r>
          </a:p>
          <a:p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91" y="78999"/>
            <a:ext cx="1112923" cy="1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ção1" id="{A371321C-A68E-4AA5-8B13-7F989D5870AF}" vid="{39C066B8-CAE8-4B82-9712-51A1261ECB7E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CeMEAI_pt</Template>
  <TotalTime>35223</TotalTime>
  <Words>760</Words>
  <Application>Microsoft Office PowerPoint</Application>
  <PresentationFormat>Widescreen</PresentationFormat>
  <Paragraphs>181</Paragraphs>
  <Slides>22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Franklin Gothic Medium</vt:lpstr>
      <vt:lpstr>Times New Roman</vt:lpstr>
      <vt:lpstr>Tw Cen MT Condensed</vt:lpstr>
      <vt:lpstr>Tema do Office</vt:lpstr>
      <vt:lpstr>José Alberto Cuminato</vt:lpstr>
      <vt:lpstr>Áreas de Pesquisa</vt:lpstr>
      <vt:lpstr>Instituições Parceiras</vt:lpstr>
      <vt:lpstr>Study Groups with Industry &amp;  Modelling Camps</vt:lpstr>
      <vt:lpstr>Reuniões e Workshops com Empresas</vt:lpstr>
      <vt:lpstr>HPC - Cluster SGI-ICE-X</vt:lpstr>
      <vt:lpstr>Cursos de Pós Graduação - MECAI</vt:lpstr>
      <vt:lpstr>Cursos de Pós Graduação</vt:lpstr>
      <vt:lpstr>Educação e Difusão</vt:lpstr>
      <vt:lpstr>Projetos de Difusão em Desenvolvimento</vt:lpstr>
      <vt:lpstr>Patentes</vt:lpstr>
      <vt:lpstr>Registro de Software</vt:lpstr>
      <vt:lpstr>Apresentação do PowerPoint</vt:lpstr>
      <vt:lpstr>Indústria</vt:lpstr>
      <vt:lpstr>Finanças</vt:lpstr>
      <vt:lpstr>Saúde</vt:lpstr>
      <vt:lpstr>Tecnologia</vt:lpstr>
      <vt:lpstr>Esporte</vt:lpstr>
      <vt:lpstr>Sustentabilidade – Meio ambiente</vt:lpstr>
      <vt:lpstr>Agropecuária</vt:lpstr>
      <vt:lpstr>Educação</vt:lpstr>
      <vt:lpstr>Para saber mais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</dc:creator>
  <cp:lastModifiedBy>aula</cp:lastModifiedBy>
  <cp:revision>130</cp:revision>
  <dcterms:created xsi:type="dcterms:W3CDTF">2016-05-20T13:33:40Z</dcterms:created>
  <dcterms:modified xsi:type="dcterms:W3CDTF">2017-06-08T17:07:08Z</dcterms:modified>
</cp:coreProperties>
</file>