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sldIdLst>
    <p:sldId id="256" r:id="rId2"/>
    <p:sldId id="439" r:id="rId3"/>
    <p:sldId id="257" r:id="rId4"/>
    <p:sldId id="518" r:id="rId5"/>
    <p:sldId id="260" r:id="rId6"/>
    <p:sldId id="508" r:id="rId7"/>
    <p:sldId id="442" r:id="rId8"/>
    <p:sldId id="259" r:id="rId9"/>
    <p:sldId id="305" r:id="rId10"/>
    <p:sldId id="347" r:id="rId11"/>
    <p:sldId id="428" r:id="rId12"/>
    <p:sldId id="460" r:id="rId13"/>
    <p:sldId id="461" r:id="rId14"/>
    <p:sldId id="301" r:id="rId15"/>
    <p:sldId id="420" r:id="rId16"/>
    <p:sldId id="510" r:id="rId17"/>
    <p:sldId id="511" r:id="rId18"/>
    <p:sldId id="512" r:id="rId19"/>
    <p:sldId id="513" r:id="rId20"/>
    <p:sldId id="519" r:id="rId21"/>
    <p:sldId id="520" r:id="rId22"/>
    <p:sldId id="521" r:id="rId23"/>
    <p:sldId id="514" r:id="rId24"/>
    <p:sldId id="516" r:id="rId25"/>
    <p:sldId id="462" r:id="rId26"/>
    <p:sldId id="509" r:id="rId27"/>
    <p:sldId id="468" r:id="rId28"/>
    <p:sldId id="463" r:id="rId29"/>
    <p:sldId id="467" r:id="rId30"/>
    <p:sldId id="464" r:id="rId31"/>
    <p:sldId id="465" r:id="rId32"/>
    <p:sldId id="469" r:id="rId33"/>
    <p:sldId id="470" r:id="rId34"/>
    <p:sldId id="471" r:id="rId35"/>
    <p:sldId id="472" r:id="rId36"/>
    <p:sldId id="473" r:id="rId37"/>
    <p:sldId id="474" r:id="rId38"/>
    <p:sldId id="475" r:id="rId39"/>
    <p:sldId id="476" r:id="rId40"/>
    <p:sldId id="477" r:id="rId41"/>
    <p:sldId id="478" r:id="rId42"/>
    <p:sldId id="479" r:id="rId43"/>
    <p:sldId id="480" r:id="rId44"/>
    <p:sldId id="481" r:id="rId45"/>
    <p:sldId id="482" r:id="rId46"/>
    <p:sldId id="483" r:id="rId47"/>
    <p:sldId id="484" r:id="rId48"/>
    <p:sldId id="485" r:id="rId49"/>
    <p:sldId id="486" r:id="rId50"/>
    <p:sldId id="487" r:id="rId51"/>
    <p:sldId id="488" r:id="rId52"/>
    <p:sldId id="489" r:id="rId53"/>
    <p:sldId id="490" r:id="rId54"/>
    <p:sldId id="491" r:id="rId55"/>
    <p:sldId id="492" r:id="rId56"/>
    <p:sldId id="493" r:id="rId57"/>
    <p:sldId id="494" r:id="rId58"/>
    <p:sldId id="495" r:id="rId59"/>
    <p:sldId id="496" r:id="rId60"/>
    <p:sldId id="497" r:id="rId61"/>
    <p:sldId id="498" r:id="rId62"/>
    <p:sldId id="499" r:id="rId63"/>
    <p:sldId id="506" r:id="rId64"/>
    <p:sldId id="507" r:id="rId65"/>
  </p:sldIdLst>
  <p:sldSz cx="9144000" cy="6858000" type="screen4x3"/>
  <p:notesSz cx="8912225" cy="6858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0" autoAdjust="0"/>
    <p:restoredTop sz="94660"/>
  </p:normalViewPr>
  <p:slideViewPr>
    <p:cSldViewPr>
      <p:cViewPr>
        <p:scale>
          <a:sx n="60" d="100"/>
          <a:sy n="60" d="100"/>
        </p:scale>
        <p:origin x="-2142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dos\Dropbox\ProjetoAguaEdilaineMarcosMari\WaterDistributionProblem3\WaterDistrbutionProblem\resultado1DNEstoqueMaxim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dos\Dropbox\ProjetoAguaEdilaineMarcosMari\WaterDistributionProblem3\WaterDistrbutionProblem\resultado1DNEstoqueMaxim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dos\Dropbox\ProjetoAguaEdilaineMarcosMari\WaterDistributionProblem3\WaterDistrbutionProblem\resultado1DNEstoqueMaxi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lineChart>
        <c:grouping val="standard"/>
        <c:ser>
          <c:idx val="0"/>
          <c:order val="0"/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Lbls>
            <c:numFmt formatCode="0" sourceLinked="0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ctr"/>
            <c:showVal val="1"/>
          </c:dLbls>
          <c:val>
            <c:numRef>
              <c:f>Demanda1D!$B$22:$Y$22</c:f>
              <c:numCache>
                <c:formatCode>General</c:formatCode>
                <c:ptCount val="24"/>
                <c:pt idx="0">
                  <c:v>1277.4449999999999</c:v>
                </c:pt>
                <c:pt idx="1">
                  <c:v>1238.4449999999999</c:v>
                </c:pt>
                <c:pt idx="2">
                  <c:v>1144.3249999999998</c:v>
                </c:pt>
                <c:pt idx="3">
                  <c:v>1043.8999999999999</c:v>
                </c:pt>
                <c:pt idx="4">
                  <c:v>1114.6199999999999</c:v>
                </c:pt>
                <c:pt idx="5">
                  <c:v>1261.7799999999997</c:v>
                </c:pt>
                <c:pt idx="6">
                  <c:v>1495.585</c:v>
                </c:pt>
                <c:pt idx="7">
                  <c:v>1579.825</c:v>
                </c:pt>
                <c:pt idx="8">
                  <c:v>1384.4349999999999</c:v>
                </c:pt>
                <c:pt idx="9">
                  <c:v>1796.1450000000002</c:v>
                </c:pt>
                <c:pt idx="10">
                  <c:v>1818.5049999999997</c:v>
                </c:pt>
                <c:pt idx="11">
                  <c:v>1852.76</c:v>
                </c:pt>
                <c:pt idx="12">
                  <c:v>1637.5449999999998</c:v>
                </c:pt>
                <c:pt idx="13">
                  <c:v>1623.5050000000003</c:v>
                </c:pt>
                <c:pt idx="14">
                  <c:v>1662.83</c:v>
                </c:pt>
                <c:pt idx="15">
                  <c:v>1573.78</c:v>
                </c:pt>
                <c:pt idx="16">
                  <c:v>1578.59</c:v>
                </c:pt>
                <c:pt idx="17">
                  <c:v>1622.595</c:v>
                </c:pt>
                <c:pt idx="18">
                  <c:v>1649.635</c:v>
                </c:pt>
                <c:pt idx="19">
                  <c:v>1692.7950000000001</c:v>
                </c:pt>
                <c:pt idx="20">
                  <c:v>1654.12</c:v>
                </c:pt>
                <c:pt idx="21">
                  <c:v>1532.5050000000001</c:v>
                </c:pt>
                <c:pt idx="22">
                  <c:v>1409.2</c:v>
                </c:pt>
                <c:pt idx="23">
                  <c:v>1315.0800000000002</c:v>
                </c:pt>
              </c:numCache>
            </c:numRef>
          </c:val>
        </c:ser>
        <c:dLbls>
          <c:showVal val="1"/>
        </c:dLbls>
        <c:marker val="1"/>
        <c:axId val="72919680"/>
        <c:axId val="73527296"/>
      </c:lineChart>
      <c:catAx>
        <c:axId val="72919680"/>
        <c:scaling>
          <c:orientation val="minMax"/>
        </c:scaling>
        <c:axPos val="b"/>
        <c:majorGridlines>
          <c:spPr>
            <a:ln>
              <a:prstDash val="sysDot"/>
            </a:ln>
          </c:spPr>
        </c:majorGridlines>
        <c:tickLblPos val="nextTo"/>
        <c:crossAx val="73527296"/>
        <c:crosses val="autoZero"/>
        <c:auto val="1"/>
        <c:lblAlgn val="ctr"/>
        <c:lblOffset val="100"/>
      </c:catAx>
      <c:valAx>
        <c:axId val="7352729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General" sourceLinked="1"/>
        <c:tickLblPos val="nextTo"/>
        <c:crossAx val="7291968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scatterChart>
        <c:scatterStyle val="lineMarker"/>
        <c:ser>
          <c:idx val="0"/>
          <c:order val="0"/>
          <c:tx>
            <c:strRef>
              <c:f>ProducaoEstoqueTotal!$B$1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x"/>
            <c:size val="10"/>
          </c:marker>
          <c:xVal>
            <c:numRef>
              <c:f>ProducaoEstoqueTotal!$A$2:$A$26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ProducaoEstoqueTotal!$B$2:$B$26</c:f>
              <c:numCache>
                <c:formatCode>General</c:formatCode>
                <c:ptCount val="25"/>
                <c:pt idx="1">
                  <c:v>1277.4449999999999</c:v>
                </c:pt>
                <c:pt idx="2">
                  <c:v>1238.4449999999999</c:v>
                </c:pt>
                <c:pt idx="3">
                  <c:v>1144.3249999999998</c:v>
                </c:pt>
                <c:pt idx="4">
                  <c:v>1043.8999999999999</c:v>
                </c:pt>
                <c:pt idx="5">
                  <c:v>1114.6199999999999</c:v>
                </c:pt>
                <c:pt idx="6">
                  <c:v>1261.7799999999997</c:v>
                </c:pt>
                <c:pt idx="7">
                  <c:v>1495.585</c:v>
                </c:pt>
                <c:pt idx="8">
                  <c:v>1579.825</c:v>
                </c:pt>
                <c:pt idx="9">
                  <c:v>1384.4349999999999</c:v>
                </c:pt>
                <c:pt idx="10">
                  <c:v>1796.1450000000002</c:v>
                </c:pt>
                <c:pt idx="11">
                  <c:v>1818.5049999999997</c:v>
                </c:pt>
                <c:pt idx="12">
                  <c:v>1852.76</c:v>
                </c:pt>
                <c:pt idx="13">
                  <c:v>1637.5449999999998</c:v>
                </c:pt>
                <c:pt idx="14">
                  <c:v>1623.5050000000003</c:v>
                </c:pt>
                <c:pt idx="15">
                  <c:v>1662.83</c:v>
                </c:pt>
                <c:pt idx="16">
                  <c:v>1573.78</c:v>
                </c:pt>
                <c:pt idx="17">
                  <c:v>1578.59</c:v>
                </c:pt>
                <c:pt idx="18">
                  <c:v>1622.595</c:v>
                </c:pt>
                <c:pt idx="19">
                  <c:v>1649.635</c:v>
                </c:pt>
                <c:pt idx="20">
                  <c:v>1692.7950000000001</c:v>
                </c:pt>
                <c:pt idx="21">
                  <c:v>1654.12</c:v>
                </c:pt>
                <c:pt idx="22">
                  <c:v>1532.5050000000001</c:v>
                </c:pt>
                <c:pt idx="23">
                  <c:v>1409.2</c:v>
                </c:pt>
                <c:pt idx="24">
                  <c:v>1315.0800000000002</c:v>
                </c:pt>
              </c:numCache>
            </c:numRef>
          </c:yVal>
        </c:ser>
        <c:ser>
          <c:idx val="1"/>
          <c:order val="1"/>
          <c:tx>
            <c:strRef>
              <c:f>ProducaoEstoqueTotal!$D$1</c:f>
              <c:strCache>
                <c:ptCount val="1"/>
                <c:pt idx="0">
                  <c:v>WaterProduction</c:v>
                </c:pt>
              </c:strCache>
            </c:strRef>
          </c:tx>
          <c:spPr>
            <a:ln w="34925"/>
          </c:spPr>
          <c:marker>
            <c:symbol val="none"/>
          </c:marker>
          <c:xVal>
            <c:numRef>
              <c:f>ProducaoEstoqueTotal!$A$2:$A$26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ProducaoEstoqueTotal!$D$2:$D$26</c:f>
              <c:numCache>
                <c:formatCode>General</c:formatCode>
                <c:ptCount val="25"/>
                <c:pt idx="1">
                  <c:v>625</c:v>
                </c:pt>
                <c:pt idx="2">
                  <c:v>536.72</c:v>
                </c:pt>
                <c:pt idx="3">
                  <c:v>537.11</c:v>
                </c:pt>
                <c:pt idx="4">
                  <c:v>625</c:v>
                </c:pt>
                <c:pt idx="5">
                  <c:v>625</c:v>
                </c:pt>
                <c:pt idx="6">
                  <c:v>625</c:v>
                </c:pt>
                <c:pt idx="7">
                  <c:v>625</c:v>
                </c:pt>
                <c:pt idx="8">
                  <c:v>536.72</c:v>
                </c:pt>
                <c:pt idx="9">
                  <c:v>625</c:v>
                </c:pt>
                <c:pt idx="10">
                  <c:v>625</c:v>
                </c:pt>
                <c:pt idx="11">
                  <c:v>533.85999999999979</c:v>
                </c:pt>
                <c:pt idx="12">
                  <c:v>625</c:v>
                </c:pt>
                <c:pt idx="13">
                  <c:v>625</c:v>
                </c:pt>
                <c:pt idx="14">
                  <c:v>659.72</c:v>
                </c:pt>
                <c:pt idx="15">
                  <c:v>748</c:v>
                </c:pt>
                <c:pt idx="16">
                  <c:v>748</c:v>
                </c:pt>
                <c:pt idx="17">
                  <c:v>721.15</c:v>
                </c:pt>
                <c:pt idx="18">
                  <c:v>194</c:v>
                </c:pt>
                <c:pt idx="19">
                  <c:v>105.72</c:v>
                </c:pt>
                <c:pt idx="20">
                  <c:v>194</c:v>
                </c:pt>
                <c:pt idx="21">
                  <c:v>345.71999999999991</c:v>
                </c:pt>
                <c:pt idx="22">
                  <c:v>434</c:v>
                </c:pt>
                <c:pt idx="23">
                  <c:v>345.71999999999991</c:v>
                </c:pt>
                <c:pt idx="24">
                  <c:v>860</c:v>
                </c:pt>
              </c:numCache>
            </c:numRef>
          </c:yVal>
        </c:ser>
        <c:ser>
          <c:idx val="2"/>
          <c:order val="2"/>
          <c:tx>
            <c:strRef>
              <c:f>ProducaoEstoqueTotal!$E$1</c:f>
              <c:strCache>
                <c:ptCount val="1"/>
                <c:pt idx="0">
                  <c:v>Inventory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xVal>
            <c:numRef>
              <c:f>ProducaoEstoqueTotal!$A$2:$A$26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ProducaoEstoqueTotal!$E$2:$E$26</c:f>
              <c:numCache>
                <c:formatCode>General</c:formatCode>
                <c:ptCount val="25"/>
                <c:pt idx="0">
                  <c:v>8563</c:v>
                </c:pt>
                <c:pt idx="1">
                  <c:v>8594.56</c:v>
                </c:pt>
                <c:pt idx="2">
                  <c:v>8576.83</c:v>
                </c:pt>
                <c:pt idx="3">
                  <c:v>8653.6099999999933</c:v>
                </c:pt>
                <c:pt idx="4">
                  <c:v>8918.7099999999955</c:v>
                </c:pt>
                <c:pt idx="5">
                  <c:v>9579.09</c:v>
                </c:pt>
                <c:pt idx="6">
                  <c:v>10092.31</c:v>
                </c:pt>
                <c:pt idx="7">
                  <c:v>10371.720000000005</c:v>
                </c:pt>
                <c:pt idx="8">
                  <c:v>10478.620000000004</c:v>
                </c:pt>
                <c:pt idx="9">
                  <c:v>10771.259999999993</c:v>
                </c:pt>
                <c:pt idx="10">
                  <c:v>10284.119999999995</c:v>
                </c:pt>
                <c:pt idx="11">
                  <c:v>9683.48</c:v>
                </c:pt>
                <c:pt idx="12">
                  <c:v>9139.7199999999957</c:v>
                </c:pt>
                <c:pt idx="13">
                  <c:v>8811.17</c:v>
                </c:pt>
                <c:pt idx="14">
                  <c:v>8531.39</c:v>
                </c:pt>
                <c:pt idx="15">
                  <c:v>8300.5499999999956</c:v>
                </c:pt>
                <c:pt idx="16">
                  <c:v>8158.78</c:v>
                </c:pt>
                <c:pt idx="17">
                  <c:v>7985.33</c:v>
                </c:pt>
                <c:pt idx="18">
                  <c:v>6709.52</c:v>
                </c:pt>
                <c:pt idx="19">
                  <c:v>5165.6000000000004</c:v>
                </c:pt>
                <c:pt idx="20">
                  <c:v>3666.8100000000009</c:v>
                </c:pt>
                <c:pt idx="21">
                  <c:v>3042.4100000000008</c:v>
                </c:pt>
                <c:pt idx="22">
                  <c:v>2627.9100000000008</c:v>
                </c:pt>
                <c:pt idx="23">
                  <c:v>1802.1399999999999</c:v>
                </c:pt>
                <c:pt idx="24">
                  <c:v>3456.06</c:v>
                </c:pt>
              </c:numCache>
            </c:numRef>
          </c:yVal>
        </c:ser>
        <c:axId val="74270208"/>
        <c:axId val="74272128"/>
      </c:scatterChart>
      <c:valAx>
        <c:axId val="74270208"/>
        <c:scaling>
          <c:orientation val="minMax"/>
          <c:max val="24"/>
        </c:scaling>
        <c:axPos val="b"/>
        <c:numFmt formatCode="General" sourceLinked="1"/>
        <c:tickLblPos val="nextTo"/>
        <c:crossAx val="74272128"/>
        <c:crosses val="autoZero"/>
        <c:crossBetween val="midCat"/>
        <c:majorUnit val="1"/>
      </c:valAx>
      <c:valAx>
        <c:axId val="74272128"/>
        <c:scaling>
          <c:orientation val="minMax"/>
        </c:scaling>
        <c:axPos val="l"/>
        <c:majorGridlines/>
        <c:numFmt formatCode="General" sourceLinked="1"/>
        <c:tickLblPos val="nextTo"/>
        <c:crossAx val="74270208"/>
        <c:crosses val="autoZero"/>
        <c:crossBetween val="midCat"/>
      </c:valAx>
    </c:plotArea>
    <c:legend>
      <c:legendPos val="t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3.9929990325447501E-2"/>
          <c:y val="1.3913650937149488E-2"/>
          <c:w val="0.93654357276731559"/>
          <c:h val="0.8693951045391678"/>
        </c:manualLayout>
      </c:layout>
      <c:lineChart>
        <c:grouping val="standard"/>
        <c:ser>
          <c:idx val="1"/>
          <c:order val="0"/>
          <c:tx>
            <c:strRef>
              <c:f>Limitado!$B$4</c:f>
              <c:strCache>
                <c:ptCount val="1"/>
                <c:pt idx="0">
                  <c:v> Entrada Agregada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val>
            <c:numRef>
              <c:f>Limitado!$B$5:$B$29</c:f>
              <c:numCache>
                <c:formatCode>General</c:formatCode>
                <c:ptCount val="25"/>
                <c:pt idx="0">
                  <c:v>0</c:v>
                </c:pt>
                <c:pt idx="1">
                  <c:v>684</c:v>
                </c:pt>
                <c:pt idx="2">
                  <c:v>684</c:v>
                </c:pt>
                <c:pt idx="3">
                  <c:v>684</c:v>
                </c:pt>
                <c:pt idx="4">
                  <c:v>684</c:v>
                </c:pt>
                <c:pt idx="5">
                  <c:v>1150</c:v>
                </c:pt>
                <c:pt idx="6">
                  <c:v>1150</c:v>
                </c:pt>
                <c:pt idx="7">
                  <c:v>1150</c:v>
                </c:pt>
                <c:pt idx="8">
                  <c:v>1150</c:v>
                </c:pt>
                <c:pt idx="9">
                  <c:v>1052.07</c:v>
                </c:pt>
                <c:pt idx="10">
                  <c:v>684</c:v>
                </c:pt>
                <c:pt idx="11">
                  <c:v>684</c:v>
                </c:pt>
                <c:pt idx="12">
                  <c:v>684</c:v>
                </c:pt>
                <c:pt idx="13">
                  <c:v>684</c:v>
                </c:pt>
                <c:pt idx="14">
                  <c:v>684</c:v>
                </c:pt>
                <c:pt idx="15">
                  <c:v>684</c:v>
                </c:pt>
                <c:pt idx="16">
                  <c:v>684</c:v>
                </c:pt>
                <c:pt idx="17">
                  <c:v>684</c:v>
                </c:pt>
                <c:pt idx="18">
                  <c:v>152.78</c:v>
                </c:pt>
                <c:pt idx="19">
                  <c:v>0</c:v>
                </c:pt>
                <c:pt idx="20">
                  <c:v>0</c:v>
                </c:pt>
                <c:pt idx="21">
                  <c:v>684</c:v>
                </c:pt>
                <c:pt idx="22">
                  <c:v>684</c:v>
                </c:pt>
                <c:pt idx="23">
                  <c:v>237.70999999999998</c:v>
                </c:pt>
                <c:pt idx="24">
                  <c:v>2109</c:v>
                </c:pt>
              </c:numCache>
            </c:numRef>
          </c:val>
        </c:ser>
        <c:ser>
          <c:idx val="2"/>
          <c:order val="1"/>
          <c:tx>
            <c:strRef>
              <c:f>Limitado!$C$4</c:f>
              <c:strCache>
                <c:ptCount val="1"/>
                <c:pt idx="0">
                  <c:v> Saida Agregada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Limitado!$C$5:$C$29</c:f>
              <c:numCache>
                <c:formatCode>General</c:formatCode>
                <c:ptCount val="25"/>
                <c:pt idx="0">
                  <c:v>0</c:v>
                </c:pt>
                <c:pt idx="1">
                  <c:v>921.77000000000021</c:v>
                </c:pt>
                <c:pt idx="2">
                  <c:v>916.37</c:v>
                </c:pt>
                <c:pt idx="3">
                  <c:v>913.64</c:v>
                </c:pt>
                <c:pt idx="4">
                  <c:v>911.82999999999981</c:v>
                </c:pt>
                <c:pt idx="5">
                  <c:v>913.64</c:v>
                </c:pt>
                <c:pt idx="6">
                  <c:v>914.03</c:v>
                </c:pt>
                <c:pt idx="7">
                  <c:v>915.98</c:v>
                </c:pt>
                <c:pt idx="8">
                  <c:v>914.16</c:v>
                </c:pt>
                <c:pt idx="9">
                  <c:v>926.58</c:v>
                </c:pt>
                <c:pt idx="10">
                  <c:v>934.58</c:v>
                </c:pt>
                <c:pt idx="11">
                  <c:v>938.2800000000002</c:v>
                </c:pt>
                <c:pt idx="12">
                  <c:v>866.41</c:v>
                </c:pt>
                <c:pt idx="13">
                  <c:v>536.29999999999995</c:v>
                </c:pt>
                <c:pt idx="14">
                  <c:v>537.91999999999996</c:v>
                </c:pt>
                <c:pt idx="15">
                  <c:v>535.7800000000002</c:v>
                </c:pt>
                <c:pt idx="16">
                  <c:v>532.32999999999981</c:v>
                </c:pt>
                <c:pt idx="17">
                  <c:v>530.44999999999982</c:v>
                </c:pt>
                <c:pt idx="18">
                  <c:v>528.76</c:v>
                </c:pt>
                <c:pt idx="19">
                  <c:v>526.49</c:v>
                </c:pt>
                <c:pt idx="20">
                  <c:v>537.53</c:v>
                </c:pt>
                <c:pt idx="21">
                  <c:v>535.91</c:v>
                </c:pt>
                <c:pt idx="22">
                  <c:v>536.62</c:v>
                </c:pt>
                <c:pt idx="23">
                  <c:v>533.17999999999995</c:v>
                </c:pt>
                <c:pt idx="24">
                  <c:v>669</c:v>
                </c:pt>
              </c:numCache>
            </c:numRef>
          </c:val>
        </c:ser>
        <c:ser>
          <c:idx val="3"/>
          <c:order val="2"/>
          <c:tx>
            <c:strRef>
              <c:f>Limitado!$D$4</c:f>
              <c:strCache>
                <c:ptCount val="1"/>
                <c:pt idx="0">
                  <c:v> Nivel do estoque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Limitado!$D$5:$D$29</c:f>
              <c:numCache>
                <c:formatCode>General</c:formatCode>
                <c:ptCount val="25"/>
                <c:pt idx="0">
                  <c:v>1400</c:v>
                </c:pt>
                <c:pt idx="1">
                  <c:v>1162.23</c:v>
                </c:pt>
                <c:pt idx="2">
                  <c:v>929.85999999999979</c:v>
                </c:pt>
                <c:pt idx="3">
                  <c:v>700.21</c:v>
                </c:pt>
                <c:pt idx="4">
                  <c:v>472.39</c:v>
                </c:pt>
                <c:pt idx="5">
                  <c:v>708.74</c:v>
                </c:pt>
                <c:pt idx="6">
                  <c:v>944.71</c:v>
                </c:pt>
                <c:pt idx="7">
                  <c:v>1178.72</c:v>
                </c:pt>
                <c:pt idx="8">
                  <c:v>1414.56</c:v>
                </c:pt>
                <c:pt idx="9">
                  <c:v>1540.05</c:v>
                </c:pt>
                <c:pt idx="10">
                  <c:v>1289.48</c:v>
                </c:pt>
                <c:pt idx="11">
                  <c:v>1035.2</c:v>
                </c:pt>
                <c:pt idx="12">
                  <c:v>852.79000000000019</c:v>
                </c:pt>
                <c:pt idx="13">
                  <c:v>1000.49</c:v>
                </c:pt>
                <c:pt idx="14">
                  <c:v>1146.56</c:v>
                </c:pt>
                <c:pt idx="15">
                  <c:v>1294.78</c:v>
                </c:pt>
                <c:pt idx="16">
                  <c:v>1446.45</c:v>
                </c:pt>
                <c:pt idx="17">
                  <c:v>1600</c:v>
                </c:pt>
                <c:pt idx="18">
                  <c:v>1224.02</c:v>
                </c:pt>
                <c:pt idx="19">
                  <c:v>697.53</c:v>
                </c:pt>
                <c:pt idx="20">
                  <c:v>160</c:v>
                </c:pt>
                <c:pt idx="21">
                  <c:v>308.08999999999986</c:v>
                </c:pt>
                <c:pt idx="22">
                  <c:v>455.46999999999991</c:v>
                </c:pt>
                <c:pt idx="23">
                  <c:v>160</c:v>
                </c:pt>
                <c:pt idx="24">
                  <c:v>1600</c:v>
                </c:pt>
              </c:numCache>
            </c:numRef>
          </c:val>
        </c:ser>
        <c:marker val="1"/>
        <c:axId val="74311552"/>
        <c:axId val="74313088"/>
      </c:lineChart>
      <c:catAx>
        <c:axId val="7431155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313088"/>
        <c:crosses val="autoZero"/>
        <c:auto val="1"/>
        <c:lblAlgn val="ctr"/>
        <c:lblOffset val="100"/>
      </c:catAx>
      <c:valAx>
        <c:axId val="74313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31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6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048250" y="0"/>
            <a:ext cx="386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16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3257550"/>
            <a:ext cx="71310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86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48250" y="6513513"/>
            <a:ext cx="386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26C61-0251-4B47-8DF4-F50C17DA7A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F553C-AA4A-4DA8-970A-2FC8F67B9A23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10183-CA42-41C2-BCD9-9872D85CCE1D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CF3FC-F4BB-4AF9-9736-B84CC49FBD91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B6027-68F7-4FC5-A786-C8E55969E9B8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92798-F61A-415D-981D-84020EEB8A89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352E8-88DD-4E3E-A808-416151546C6B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3200" y="514350"/>
            <a:ext cx="3429000" cy="257175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038" y="3257550"/>
            <a:ext cx="6534150" cy="3086100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095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D286F-8D61-41C2-A5F7-31A6F1DF3E3F}" type="slidenum">
              <a:rPr lang="pt-BR" smtClean="0"/>
              <a:pPr/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105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2CBEF-F65F-4D8C-9DE6-932EC030CEC8}" type="slidenum">
              <a:rPr lang="pt-BR" smtClean="0"/>
              <a:pPr/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116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2B7FC-8648-4E2D-91DD-447802605AF1}" type="slidenum">
              <a:rPr lang="pt-BR" smtClean="0"/>
              <a:pPr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04D67-2DF6-4788-8137-F8B43E2EE45D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E0E94-42AD-40A1-A813-B523F82DAA0D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64929-24EC-4274-82D3-33D84E141B44}" type="slidenum">
              <a:rPr lang="pt-BR" smtClean="0"/>
              <a:pPr/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7C04D-080D-44F0-BCCF-A123BFA51D2B}" type="slidenum">
              <a:rPr lang="pt-BR" smtClean="0"/>
              <a:pPr/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D7226-1D2D-4012-A5AE-2E9A97E29F1E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6A24D-FC53-42F4-A254-900C9FBD72DE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05B62-6850-4702-AF9A-C2F60BF52FC7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53790-B9FA-4AFC-8D8E-A483E1B05815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53D7-EEFC-41A9-A718-DCD949A1EBE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BB3C1-62E7-45F6-B804-C65F5080F52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1C2E9-2B2F-4007-9520-4D999BF91D6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45D6C-EC3E-4975-AC94-15E9F168B4B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05CE0-7883-45D4-91DA-87A600FA218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03E14-38F3-4F10-A8DE-34536070C0C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3749E-6474-4D5D-9F0C-8FCC85AA44E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6176-B5EA-4487-A281-2C0162AAD46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677D-49E6-41D4-92D8-679D70ED221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230D4-4ADA-4E51-8B8F-E63300B39DC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F68F-CCBD-4E3E-822C-E886E18A7DB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9842-38ED-4281-BFEC-6359A338AE9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41EF-FB86-4E1C-9D3B-56294CF9FD8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estilo do título mestre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os estilos do texto mestre</a:t>
            </a:r>
          </a:p>
          <a:p>
            <a:pPr lvl="1"/>
            <a:r>
              <a:rPr lang="en-GB" smtClean="0"/>
              <a:t>Segundo nível</a:t>
            </a:r>
          </a:p>
          <a:p>
            <a:pPr lvl="2"/>
            <a:r>
              <a:rPr lang="en-GB" smtClean="0"/>
              <a:t>Terceiro nível</a:t>
            </a:r>
          </a:p>
          <a:p>
            <a:pPr lvl="3"/>
            <a:r>
              <a:rPr lang="en-GB" smtClean="0"/>
              <a:t>Quarto nível</a:t>
            </a:r>
          </a:p>
          <a:p>
            <a:pPr lvl="4"/>
            <a:r>
              <a:rPr lang="en-GB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8FD8D1-D51F-4B12-9313-15BE44DCC24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@icmc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Planilha_do_Microsoft_Office_Excel_97-20032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r/search?q=foto+ind%C3%BAstria+de+papel&amp;espv=2&amp;biw=2133&amp;bih=1061&amp;tbm=isch&amp;imgil=eS6AWXzVfE747M:;O55HoR1FDiduXM;http://www.madmoura.com.br/areas-de-atuacao-papel-e-celulose.html&amp;source=iu&amp;pf=m&amp;fir=eS6AWXzVfE747M:,O55HoR1FDiduXM,_&amp;usg=__UCTOH5FUflEvTfbgZ7VHzdagw8o=" TargetMode="External"/><Relationship Id="rId13" Type="http://schemas.openxmlformats.org/officeDocument/2006/relationships/image" Target="../media/image3.jpeg"/><Relationship Id="rId3" Type="http://schemas.openxmlformats.org/officeDocument/2006/relationships/hyperlink" Target="https://www.google.com.br/search?q=foto+ind%C3%BAstria+de+papel&amp;espv=2&amp;biw=2133&amp;bih=1061&amp;tbm=isch&amp;imgil=wDbEQZDjDqSbMM:;SfsNOjuRYIoe2M;http://www.dm2brasil.com/NewsPaper.aspx&amp;source=iu&amp;pf=m&amp;fir=wDbEQZDjDqSbMM:,SfsNOjuRYIoe2M,_&amp;usg=__fjGdTwp9PVzEGNBolh6nScJ84zg=" TargetMode="External"/><Relationship Id="rId7" Type="http://schemas.openxmlformats.org/officeDocument/2006/relationships/hyperlink" Target="https://www.google.com.br/search?q=foto+ind%C3%BAstria+de+papel&amp;espv=2&amp;biw=2133&amp;bih=1061&amp;tbm=isch&amp;imgil=Mj_dxsjPWDl-DM:;jgTTevsMhwsgeM;http://www.prominent.com.br/Solu%C3%A7%C3%B5es-para-a-Ind%C3%BAstria/Ind%C3%BAstria-de-Papel-e-Celulose-2.aspx&amp;source=iu&amp;pf=m&amp;fir=Mj_dxsjPWDl-DM:,jgTTevsMhwsgeM,_&amp;usg=__kgbYWG9p4ziqyjbSGSsxw2I7zhU=" TargetMode="External"/><Relationship Id="rId12" Type="http://schemas.openxmlformats.org/officeDocument/2006/relationships/image" Target="../media/image2.jpeg"/><Relationship Id="rId2" Type="http://schemas.openxmlformats.org/officeDocument/2006/relationships/hyperlink" Target="https://www.google.com.br/search?q=foto+ind%C3%BAstria+de+papel&amp;espv=2&amp;biw=2133&amp;bih=1061&amp;tbm=isch&amp;imgil=6Mxm7GlLHmj4AM:;cENfhBQ0djBMwM;http://noticias.band.uol.com.br/economia/noticia/?id=287259&amp;source=iu&amp;pf=m&amp;fir=6Mxm7GlLHmj4AM:,cENfhBQ0djBMwM,_&amp;usg=__TeEQ6PgBuWLoeqVb2dFU8K-Ris4=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.br/search?q=foto+ind%C3%BAstria+de+papel&amp;espv=2&amp;biw=2133&amp;bih=1061&amp;tbm=isch&amp;imgil=NMwK4Zmyes3cUM:;_7T4eTzl1grsIM;http://pt.wikinoticia.com/cultura%20cient%C3%ADfica/ecologia%20e%20ambiente/59669-a-poluicao-das-fabricas-de-papel&amp;source=iu&amp;pf=m&amp;fir=NMwK4Zmyes3cUM:,_7T4eTzl1grsIM,_&amp;usg=__eLhr_nZJvqjhmhQI36UxJzGHfdA=" TargetMode="External"/><Relationship Id="rId11" Type="http://schemas.openxmlformats.org/officeDocument/2006/relationships/image" Target="../media/image1.jpeg"/><Relationship Id="rId5" Type="http://schemas.openxmlformats.org/officeDocument/2006/relationships/hyperlink" Target="https://www.google.com.br/search?q=foto+ind%C3%BAstria+de+papel&amp;espv=2&amp;biw=2133&amp;bih=1061&amp;tbm=isch&amp;imgil=rgqGEKJxnxgUcM:;zrSwx8eJozAbyM;http://www.fiepr.org.br/observatorios/agroalimentar/FreeComponent21871content211807.shtml&amp;source=iu&amp;pf=m&amp;fir=rgqGEKJxnxgUcM:,zrSwx8eJozAbyM,_&amp;usg=__naqYuR7mGkBNgVAbe_ZmHg_CARM=" TargetMode="External"/><Relationship Id="rId10" Type="http://schemas.openxmlformats.org/officeDocument/2006/relationships/hyperlink" Target="https://www.google.com.br/search?q=foto+ind%C3%BAstria+de+papel&amp;espv=2&amp;biw=2133&amp;bih=1061&amp;tbm=isch&amp;imgil=ZGDSTInHByE5yM:;iiUIU4lSb0plbM;http://www.correiasindustriais.com.br/correias-gates-na-industria-de-papel-e-celulose&amp;source=iu&amp;pf=m&amp;fir=ZGDSTInHByE5yM:,iiUIU4lSb0plbM,_&amp;usg=__X95eBg_HEsXU9GlKENrC9tvJLQU=" TargetMode="External"/><Relationship Id="rId4" Type="http://schemas.openxmlformats.org/officeDocument/2006/relationships/hyperlink" Target="https://www.google.com.br/search?q=foto+ind%C3%BAstria+de+papel&amp;espv=2&amp;biw=2133&amp;bih=1061&amp;tbm=isch&amp;imgil=EVBa4Ng4Oa2rJM:;qrtZWwkDk5ZodM;http://www.fortexquimica.com.br/produtos-quimicos-para-empresa-de-papel-e-celulose.html&amp;source=iu&amp;pf=m&amp;fir=EVBa4Ng4Oa2rJM:,qrtZWwkDk5ZodM,_&amp;usg=__SpZAN8ii5sFc7y6NrkF0UAgh5Gg=" TargetMode="External"/><Relationship Id="rId9" Type="http://schemas.openxmlformats.org/officeDocument/2006/relationships/hyperlink" Target="https://www.google.com.br/search?q=foto+ind%C3%BAstria+de+papel&amp;espv=2&amp;biw=2133&amp;bih=1061&amp;tbm=isch&amp;imgil=RbZlIjkG6KHwMM:;pttegWtR4GlyYM;http://ultradownloads.com.br/papel-de-parede/Industria--166699/&amp;source=iu&amp;pf=m&amp;fir=RbZlIjkG6KHwMM:,pttegWtR4GlyYM,_&amp;usg=__6fWpSdPegrHMiYTLat_eupnsMmY=" TargetMode="External"/><Relationship Id="rId1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57.png"/><Relationship Id="rId10" Type="http://schemas.openxmlformats.org/officeDocument/2006/relationships/image" Target="../media/image58.png"/><Relationship Id="rId4" Type="http://schemas.microsoft.com/office/2007/relationships/hdphoto" Target="../media/hdphoto4.wdp"/><Relationship Id="rId9" Type="http://schemas.openxmlformats.org/officeDocument/2006/relationships/image" Target="../media/image66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o_Microsoft_Office_Word_97_-_2003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6"/>
          <p:cNvSpPr>
            <a:spLocks noChangeArrowheads="1" noChangeShapeType="1" noTextEdit="1"/>
          </p:cNvSpPr>
          <p:nvPr/>
        </p:nvSpPr>
        <p:spPr bwMode="auto">
          <a:xfrm>
            <a:off x="971550" y="1857375"/>
            <a:ext cx="6985000" cy="76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arigold"/>
              </a:rPr>
              <a:t>Otimização</a:t>
            </a:r>
            <a:endParaRPr lang="pt-BR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arigold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914400" y="3038475"/>
            <a:ext cx="7543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 smtClean="0"/>
              <a:t>Apresentação</a:t>
            </a:r>
            <a:r>
              <a:rPr lang="en-GB" b="1" dirty="0" smtClean="0"/>
              <a:t> </a:t>
            </a:r>
            <a:r>
              <a:rPr lang="en-GB" b="1" dirty="0" err="1" smtClean="0"/>
              <a:t>Maristela</a:t>
            </a:r>
            <a:r>
              <a:rPr lang="en-GB" b="1" dirty="0" smtClean="0"/>
              <a:t> </a:t>
            </a:r>
            <a:r>
              <a:rPr lang="en-GB" b="1" dirty="0"/>
              <a:t>Oliveira </a:t>
            </a:r>
            <a:r>
              <a:rPr lang="en-GB" b="1" dirty="0" smtClean="0"/>
              <a:t>Santos</a:t>
            </a:r>
            <a:endParaRPr lang="en-GB" b="1" dirty="0"/>
          </a:p>
          <a:p>
            <a:pPr algn="ctr">
              <a:spcBef>
                <a:spcPct val="20000"/>
              </a:spcBef>
            </a:pPr>
            <a:endParaRPr lang="en-GB" dirty="0" smtClean="0"/>
          </a:p>
          <a:p>
            <a:pPr algn="ctr">
              <a:spcBef>
                <a:spcPct val="20000"/>
              </a:spcBef>
            </a:pPr>
            <a:r>
              <a:rPr lang="en-GB" dirty="0" err="1" smtClean="0"/>
              <a:t>Depto</a:t>
            </a:r>
            <a:r>
              <a:rPr lang="en-GB" dirty="0"/>
              <a:t>. de </a:t>
            </a:r>
            <a:r>
              <a:rPr lang="en-GB" dirty="0" err="1"/>
              <a:t>Matemática</a:t>
            </a:r>
            <a:r>
              <a:rPr lang="en-GB" dirty="0"/>
              <a:t> </a:t>
            </a:r>
            <a:r>
              <a:rPr lang="en-GB" dirty="0" err="1"/>
              <a:t>Aplicada</a:t>
            </a:r>
            <a:r>
              <a:rPr lang="en-GB" dirty="0"/>
              <a:t> e </a:t>
            </a:r>
            <a:r>
              <a:rPr lang="en-GB" dirty="0" err="1"/>
              <a:t>Estatística</a:t>
            </a:r>
            <a:endParaRPr lang="en-GB" dirty="0"/>
          </a:p>
          <a:p>
            <a:pPr algn="ctr">
              <a:spcBef>
                <a:spcPct val="20000"/>
              </a:spcBef>
            </a:pPr>
            <a:r>
              <a:rPr lang="en-GB" dirty="0" err="1"/>
              <a:t>Universidade</a:t>
            </a:r>
            <a:r>
              <a:rPr lang="en-GB" dirty="0"/>
              <a:t> de São Paulo </a:t>
            </a:r>
          </a:p>
          <a:p>
            <a:pPr algn="ctr">
              <a:spcBef>
                <a:spcPct val="20000"/>
              </a:spcBef>
            </a:pPr>
            <a:r>
              <a:rPr lang="en-GB" dirty="0" err="1" smtClean="0">
                <a:hlinkClick r:id="rId3"/>
              </a:rPr>
              <a:t>mari@icmc.usp.br</a:t>
            </a:r>
            <a:endParaRPr lang="en-GB" dirty="0" smtClean="0"/>
          </a:p>
          <a:p>
            <a:pPr algn="ctr">
              <a:spcBef>
                <a:spcPct val="20000"/>
              </a:spcBef>
            </a:pPr>
            <a:r>
              <a:rPr lang="en-GB" dirty="0" err="1" smtClean="0"/>
              <a:t>Apresentação</a:t>
            </a:r>
            <a:r>
              <a:rPr lang="en-GB" dirty="0" smtClean="0"/>
              <a:t> </a:t>
            </a:r>
            <a:r>
              <a:rPr lang="en-GB" dirty="0" err="1" smtClean="0"/>
              <a:t>realizada</a:t>
            </a:r>
            <a:r>
              <a:rPr lang="en-GB" dirty="0" smtClean="0"/>
              <a:t> </a:t>
            </a:r>
            <a:r>
              <a:rPr lang="en-GB" dirty="0" err="1" smtClean="0"/>
              <a:t>utilizando</a:t>
            </a:r>
            <a:r>
              <a:rPr lang="en-GB" dirty="0" smtClean="0"/>
              <a:t> </a:t>
            </a:r>
            <a:r>
              <a:rPr lang="en-GB" dirty="0" smtClean="0"/>
              <a:t>material </a:t>
            </a:r>
            <a:r>
              <a:rPr lang="en-GB" dirty="0" err="1" smtClean="0"/>
              <a:t>desenvolvido</a:t>
            </a:r>
            <a:r>
              <a:rPr lang="en-GB" dirty="0" smtClean="0"/>
              <a:t> </a:t>
            </a:r>
            <a:r>
              <a:rPr lang="en-GB" dirty="0" err="1" smtClean="0"/>
              <a:t>pelo</a:t>
            </a:r>
            <a:r>
              <a:rPr lang="en-GB" dirty="0" smtClean="0"/>
              <a:t> Prof. Marcos </a:t>
            </a:r>
            <a:r>
              <a:rPr lang="en-GB" dirty="0" err="1" smtClean="0"/>
              <a:t>Arenales</a:t>
            </a:r>
            <a:r>
              <a:rPr lang="en-GB" dirty="0" smtClean="0"/>
              <a:t> (ICMC) e </a:t>
            </a:r>
            <a:r>
              <a:rPr lang="en-GB" dirty="0" err="1" smtClean="0"/>
              <a:t>pela</a:t>
            </a:r>
            <a:r>
              <a:rPr lang="en-GB" dirty="0" smtClean="0"/>
              <a:t> </a:t>
            </a:r>
            <a:r>
              <a:rPr lang="en-GB" dirty="0" err="1" smtClean="0"/>
              <a:t>Profa</a:t>
            </a:r>
            <a:r>
              <a:rPr lang="en-GB" dirty="0" smtClean="0"/>
              <a:t>. Tamara Balbo (ex-</a:t>
            </a:r>
            <a:r>
              <a:rPr lang="en-GB" dirty="0" err="1" smtClean="0"/>
              <a:t>aluna</a:t>
            </a:r>
            <a:r>
              <a:rPr lang="en-GB" dirty="0" smtClean="0"/>
              <a:t> de </a:t>
            </a:r>
            <a:r>
              <a:rPr lang="en-GB" dirty="0" err="1" smtClean="0"/>
              <a:t>doutorado</a:t>
            </a:r>
            <a:r>
              <a:rPr lang="en-GB" dirty="0" smtClean="0"/>
              <a:t> do ICMC). </a:t>
            </a:r>
            <a:endParaRPr lang="en-GB" dirty="0"/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179388" y="381000"/>
            <a:ext cx="8640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/>
              <a:t>Bach. em Matemática Aplicada e Computação Científica</a:t>
            </a:r>
          </a:p>
          <a:p>
            <a:pPr algn="ctr"/>
            <a:r>
              <a:rPr lang="pt-BR" dirty="0" smtClean="0">
                <a:latin typeface="Arial Black" pitchFamily="34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Arial Black" pitchFamily="34" charset="0"/>
              </a:rPr>
              <a:t>ICMC </a:t>
            </a:r>
            <a:r>
              <a:rPr lang="en-GB" sz="2000" b="1" dirty="0">
                <a:solidFill>
                  <a:srgbClr val="0000FF"/>
                </a:solidFill>
                <a:latin typeface="Arial Black" pitchFamily="34" charset="0"/>
              </a:rPr>
              <a:t>– </a:t>
            </a:r>
            <a:r>
              <a:rPr lang="en-GB" sz="2000" b="1" dirty="0" smtClean="0">
                <a:solidFill>
                  <a:srgbClr val="0000FF"/>
                </a:solidFill>
                <a:latin typeface="Arial Black" pitchFamily="34" charset="0"/>
              </a:rPr>
              <a:t>USP</a:t>
            </a:r>
            <a:endParaRPr lang="en-GB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0" y="0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Otimização linear: Métodos de Solução</a:t>
            </a:r>
            <a:endParaRPr lang="en-GB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4133850" y="3605213"/>
            <a:ext cx="2066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i="1">
                <a:solidFill>
                  <a:srgbClr val="FF0000"/>
                </a:solidFill>
              </a:rPr>
              <a:t>nova solução básica factível </a:t>
            </a:r>
            <a:endParaRPr lang="en-GB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828800" y="5638800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1" i="1">
                <a:solidFill>
                  <a:srgbClr val="FF0000"/>
                </a:solidFill>
              </a:rPr>
              <a:t> </a:t>
            </a:r>
            <a:endParaRPr lang="en-GB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900113" y="4508500"/>
            <a:ext cx="7921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400" i="1">
                <a:solidFill>
                  <a:srgbClr val="FF0000"/>
                </a:solidFill>
              </a:rPr>
              <a:t> vértice</a:t>
            </a:r>
            <a:endParaRPr lang="en-GB"/>
          </a:p>
        </p:txBody>
      </p:sp>
      <p:grpSp>
        <p:nvGrpSpPr>
          <p:cNvPr id="2" name="Group 182"/>
          <p:cNvGrpSpPr>
            <a:grpSpLocks/>
          </p:cNvGrpSpPr>
          <p:nvPr/>
        </p:nvGrpSpPr>
        <p:grpSpPr bwMode="auto">
          <a:xfrm>
            <a:off x="735013" y="2962275"/>
            <a:ext cx="4484687" cy="3562350"/>
            <a:chOff x="463" y="1866"/>
            <a:chExt cx="2825" cy="2244"/>
          </a:xfrm>
        </p:grpSpPr>
        <p:sp>
          <p:nvSpPr>
            <p:cNvPr id="3244" name="Line 8"/>
            <p:cNvSpPr>
              <a:spLocks noChangeShapeType="1"/>
            </p:cNvSpPr>
            <p:nvPr/>
          </p:nvSpPr>
          <p:spPr bwMode="auto">
            <a:xfrm>
              <a:off x="463" y="2901"/>
              <a:ext cx="756" cy="12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45" name="Line 9"/>
            <p:cNvSpPr>
              <a:spLocks noChangeShapeType="1"/>
            </p:cNvSpPr>
            <p:nvPr/>
          </p:nvSpPr>
          <p:spPr bwMode="auto">
            <a:xfrm flipV="1">
              <a:off x="463" y="1866"/>
              <a:ext cx="907" cy="11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46" name="Line 10"/>
            <p:cNvSpPr>
              <a:spLocks noChangeShapeType="1"/>
            </p:cNvSpPr>
            <p:nvPr/>
          </p:nvSpPr>
          <p:spPr bwMode="auto">
            <a:xfrm>
              <a:off x="612" y="2063"/>
              <a:ext cx="2676" cy="6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47" name="Line 11"/>
            <p:cNvSpPr>
              <a:spLocks noChangeShapeType="1"/>
            </p:cNvSpPr>
            <p:nvPr/>
          </p:nvSpPr>
          <p:spPr bwMode="auto">
            <a:xfrm>
              <a:off x="2327" y="1967"/>
              <a:ext cx="655" cy="1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48" name="Line 18"/>
            <p:cNvSpPr>
              <a:spLocks noChangeShapeType="1"/>
            </p:cNvSpPr>
            <p:nvPr/>
          </p:nvSpPr>
          <p:spPr bwMode="auto">
            <a:xfrm flipV="1">
              <a:off x="1924" y="2952"/>
              <a:ext cx="1058" cy="115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87"/>
          <p:cNvGrpSpPr>
            <a:grpSpLocks/>
          </p:cNvGrpSpPr>
          <p:nvPr/>
        </p:nvGrpSpPr>
        <p:grpSpPr bwMode="auto">
          <a:xfrm>
            <a:off x="1974850" y="2227263"/>
            <a:ext cx="2728913" cy="2327275"/>
            <a:chOff x="1244" y="1403"/>
            <a:chExt cx="1719" cy="1466"/>
          </a:xfrm>
        </p:grpSpPr>
        <p:grpSp>
          <p:nvGrpSpPr>
            <p:cNvPr id="3199" name="Group 20"/>
            <p:cNvGrpSpPr>
              <a:grpSpLocks/>
            </p:cNvGrpSpPr>
            <p:nvPr/>
          </p:nvGrpSpPr>
          <p:grpSpPr bwMode="auto">
            <a:xfrm>
              <a:off x="1244" y="1403"/>
              <a:ext cx="1719" cy="1466"/>
              <a:chOff x="1871" y="1913"/>
              <a:chExt cx="1719" cy="1466"/>
            </a:xfrm>
          </p:grpSpPr>
          <p:sp>
            <p:nvSpPr>
              <p:cNvPr id="3203" name="Freeform 21"/>
              <p:cNvSpPr>
                <a:spLocks/>
              </p:cNvSpPr>
              <p:nvPr/>
            </p:nvSpPr>
            <p:spPr bwMode="auto">
              <a:xfrm>
                <a:off x="1871" y="1913"/>
                <a:ext cx="36" cy="31"/>
              </a:xfrm>
              <a:custGeom>
                <a:avLst/>
                <a:gdLst>
                  <a:gd name="T0" fmla="*/ 0 w 73"/>
                  <a:gd name="T1" fmla="*/ 1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1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1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3" y="58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4" name="Freeform 22"/>
              <p:cNvSpPr>
                <a:spLocks/>
              </p:cNvSpPr>
              <p:nvPr/>
            </p:nvSpPr>
            <p:spPr bwMode="auto">
              <a:xfrm>
                <a:off x="1913" y="1949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5" name="Freeform 23"/>
              <p:cNvSpPr>
                <a:spLocks/>
              </p:cNvSpPr>
              <p:nvPr/>
            </p:nvSpPr>
            <p:spPr bwMode="auto">
              <a:xfrm>
                <a:off x="1955" y="1985"/>
                <a:ext cx="36" cy="32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3 h 62"/>
                  <a:gd name="T22" fmla="*/ 2 w 73"/>
                  <a:gd name="T23" fmla="*/ 3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6" name="Freeform 24"/>
              <p:cNvSpPr>
                <a:spLocks/>
              </p:cNvSpPr>
              <p:nvPr/>
            </p:nvSpPr>
            <p:spPr bwMode="auto">
              <a:xfrm>
                <a:off x="1998" y="2021"/>
                <a:ext cx="35" cy="32"/>
              </a:xfrm>
              <a:custGeom>
                <a:avLst/>
                <a:gdLst>
                  <a:gd name="T0" fmla="*/ 0 w 71"/>
                  <a:gd name="T1" fmla="*/ 1 h 63"/>
                  <a:gd name="T2" fmla="*/ 0 w 71"/>
                  <a:gd name="T3" fmla="*/ 0 h 63"/>
                  <a:gd name="T4" fmla="*/ 0 w 71"/>
                  <a:gd name="T5" fmla="*/ 0 h 63"/>
                  <a:gd name="T6" fmla="*/ 0 w 71"/>
                  <a:gd name="T7" fmla="*/ 1 h 63"/>
                  <a:gd name="T8" fmla="*/ 0 w 71"/>
                  <a:gd name="T9" fmla="*/ 1 h 63"/>
                  <a:gd name="T10" fmla="*/ 0 w 71"/>
                  <a:gd name="T11" fmla="*/ 1 h 63"/>
                  <a:gd name="T12" fmla="*/ 0 w 71"/>
                  <a:gd name="T13" fmla="*/ 1 h 63"/>
                  <a:gd name="T14" fmla="*/ 0 w 71"/>
                  <a:gd name="T15" fmla="*/ 1 h 63"/>
                  <a:gd name="T16" fmla="*/ 0 w 71"/>
                  <a:gd name="T17" fmla="*/ 1 h 63"/>
                  <a:gd name="T18" fmla="*/ 2 w 71"/>
                  <a:gd name="T19" fmla="*/ 2 h 63"/>
                  <a:gd name="T20" fmla="*/ 2 w 71"/>
                  <a:gd name="T21" fmla="*/ 2 h 63"/>
                  <a:gd name="T22" fmla="*/ 2 w 71"/>
                  <a:gd name="T23" fmla="*/ 2 h 63"/>
                  <a:gd name="T24" fmla="*/ 2 w 71"/>
                  <a:gd name="T25" fmla="*/ 2 h 63"/>
                  <a:gd name="T26" fmla="*/ 2 w 71"/>
                  <a:gd name="T27" fmla="*/ 2 h 63"/>
                  <a:gd name="T28" fmla="*/ 2 w 71"/>
                  <a:gd name="T29" fmla="*/ 2 h 63"/>
                  <a:gd name="T30" fmla="*/ 2 w 71"/>
                  <a:gd name="T31" fmla="*/ 2 h 63"/>
                  <a:gd name="T32" fmla="*/ 2 w 71"/>
                  <a:gd name="T33" fmla="*/ 2 h 63"/>
                  <a:gd name="T34" fmla="*/ 2 w 71"/>
                  <a:gd name="T35" fmla="*/ 2 h 63"/>
                  <a:gd name="T36" fmla="*/ 0 w 71"/>
                  <a:gd name="T37" fmla="*/ 1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3"/>
                  <a:gd name="T59" fmla="*/ 71 w 71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3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7" name="Freeform 25"/>
              <p:cNvSpPr>
                <a:spLocks/>
              </p:cNvSpPr>
              <p:nvPr/>
            </p:nvSpPr>
            <p:spPr bwMode="auto">
              <a:xfrm>
                <a:off x="2040" y="2057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8" name="Freeform 26"/>
              <p:cNvSpPr>
                <a:spLocks/>
              </p:cNvSpPr>
              <p:nvPr/>
            </p:nvSpPr>
            <p:spPr bwMode="auto">
              <a:xfrm>
                <a:off x="2082" y="2093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9" name="Freeform 27"/>
              <p:cNvSpPr>
                <a:spLocks/>
              </p:cNvSpPr>
              <p:nvPr/>
            </p:nvSpPr>
            <p:spPr bwMode="auto">
              <a:xfrm>
                <a:off x="2124" y="2129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0" name="Freeform 28"/>
              <p:cNvSpPr>
                <a:spLocks/>
              </p:cNvSpPr>
              <p:nvPr/>
            </p:nvSpPr>
            <p:spPr bwMode="auto">
              <a:xfrm>
                <a:off x="2167" y="2165"/>
                <a:ext cx="35" cy="31"/>
              </a:xfrm>
              <a:custGeom>
                <a:avLst/>
                <a:gdLst>
                  <a:gd name="T0" fmla="*/ 1 w 70"/>
                  <a:gd name="T1" fmla="*/ 0 h 63"/>
                  <a:gd name="T2" fmla="*/ 1 w 70"/>
                  <a:gd name="T3" fmla="*/ 0 h 63"/>
                  <a:gd name="T4" fmla="*/ 1 w 70"/>
                  <a:gd name="T5" fmla="*/ 0 h 63"/>
                  <a:gd name="T6" fmla="*/ 1 w 70"/>
                  <a:gd name="T7" fmla="*/ 0 h 63"/>
                  <a:gd name="T8" fmla="*/ 0 w 70"/>
                  <a:gd name="T9" fmla="*/ 0 h 63"/>
                  <a:gd name="T10" fmla="*/ 0 w 70"/>
                  <a:gd name="T11" fmla="*/ 0 h 63"/>
                  <a:gd name="T12" fmla="*/ 0 w 70"/>
                  <a:gd name="T13" fmla="*/ 0 h 63"/>
                  <a:gd name="T14" fmla="*/ 0 w 70"/>
                  <a:gd name="T15" fmla="*/ 0 h 63"/>
                  <a:gd name="T16" fmla="*/ 1 w 70"/>
                  <a:gd name="T17" fmla="*/ 0 h 63"/>
                  <a:gd name="T18" fmla="*/ 1 w 70"/>
                  <a:gd name="T19" fmla="*/ 1 h 63"/>
                  <a:gd name="T20" fmla="*/ 2 w 70"/>
                  <a:gd name="T21" fmla="*/ 1 h 63"/>
                  <a:gd name="T22" fmla="*/ 2 w 70"/>
                  <a:gd name="T23" fmla="*/ 1 h 63"/>
                  <a:gd name="T24" fmla="*/ 2 w 70"/>
                  <a:gd name="T25" fmla="*/ 1 h 63"/>
                  <a:gd name="T26" fmla="*/ 2 w 70"/>
                  <a:gd name="T27" fmla="*/ 1 h 63"/>
                  <a:gd name="T28" fmla="*/ 2 w 70"/>
                  <a:gd name="T29" fmla="*/ 1 h 63"/>
                  <a:gd name="T30" fmla="*/ 2 w 70"/>
                  <a:gd name="T31" fmla="*/ 1 h 63"/>
                  <a:gd name="T32" fmla="*/ 2 w 70"/>
                  <a:gd name="T33" fmla="*/ 1 h 63"/>
                  <a:gd name="T34" fmla="*/ 2 w 70"/>
                  <a:gd name="T35" fmla="*/ 1 h 63"/>
                  <a:gd name="T36" fmla="*/ 1 w 70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3"/>
                  <a:gd name="T59" fmla="*/ 70 w 70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3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63" y="61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8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68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1" name="Freeform 29"/>
              <p:cNvSpPr>
                <a:spLocks/>
              </p:cNvSpPr>
              <p:nvPr/>
            </p:nvSpPr>
            <p:spPr bwMode="auto">
              <a:xfrm>
                <a:off x="2209" y="2201"/>
                <a:ext cx="35" cy="31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2 h 62"/>
                  <a:gd name="T22" fmla="*/ 2 w 70"/>
                  <a:gd name="T23" fmla="*/ 2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63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0"/>
                    </a:lnTo>
                    <a:lnTo>
                      <a:pt x="70" y="58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70" y="53"/>
                    </a:lnTo>
                    <a:lnTo>
                      <a:pt x="68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2" name="Freeform 30"/>
              <p:cNvSpPr>
                <a:spLocks/>
              </p:cNvSpPr>
              <p:nvPr/>
            </p:nvSpPr>
            <p:spPr bwMode="auto">
              <a:xfrm>
                <a:off x="2251" y="2237"/>
                <a:ext cx="35" cy="31"/>
              </a:xfrm>
              <a:custGeom>
                <a:avLst/>
                <a:gdLst>
                  <a:gd name="T0" fmla="*/ 1 w 70"/>
                  <a:gd name="T1" fmla="*/ 0 h 64"/>
                  <a:gd name="T2" fmla="*/ 1 w 70"/>
                  <a:gd name="T3" fmla="*/ 0 h 64"/>
                  <a:gd name="T4" fmla="*/ 1 w 70"/>
                  <a:gd name="T5" fmla="*/ 0 h 64"/>
                  <a:gd name="T6" fmla="*/ 1 w 70"/>
                  <a:gd name="T7" fmla="*/ 0 h 64"/>
                  <a:gd name="T8" fmla="*/ 0 w 70"/>
                  <a:gd name="T9" fmla="*/ 0 h 64"/>
                  <a:gd name="T10" fmla="*/ 0 w 70"/>
                  <a:gd name="T11" fmla="*/ 0 h 64"/>
                  <a:gd name="T12" fmla="*/ 0 w 70"/>
                  <a:gd name="T13" fmla="*/ 0 h 64"/>
                  <a:gd name="T14" fmla="*/ 0 w 70"/>
                  <a:gd name="T15" fmla="*/ 0 h 64"/>
                  <a:gd name="T16" fmla="*/ 1 w 70"/>
                  <a:gd name="T17" fmla="*/ 0 h 64"/>
                  <a:gd name="T18" fmla="*/ 1 w 70"/>
                  <a:gd name="T19" fmla="*/ 1 h 64"/>
                  <a:gd name="T20" fmla="*/ 2 w 70"/>
                  <a:gd name="T21" fmla="*/ 1 h 64"/>
                  <a:gd name="T22" fmla="*/ 2 w 70"/>
                  <a:gd name="T23" fmla="*/ 1 h 64"/>
                  <a:gd name="T24" fmla="*/ 2 w 70"/>
                  <a:gd name="T25" fmla="*/ 1 h 64"/>
                  <a:gd name="T26" fmla="*/ 2 w 70"/>
                  <a:gd name="T27" fmla="*/ 1 h 64"/>
                  <a:gd name="T28" fmla="*/ 2 w 70"/>
                  <a:gd name="T29" fmla="*/ 1 h 64"/>
                  <a:gd name="T30" fmla="*/ 2 w 70"/>
                  <a:gd name="T31" fmla="*/ 1 h 64"/>
                  <a:gd name="T32" fmla="*/ 2 w 70"/>
                  <a:gd name="T33" fmla="*/ 1 h 64"/>
                  <a:gd name="T34" fmla="*/ 2 w 70"/>
                  <a:gd name="T35" fmla="*/ 1 h 64"/>
                  <a:gd name="T36" fmla="*/ 1 w 70"/>
                  <a:gd name="T37" fmla="*/ 0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4"/>
                  <a:gd name="T59" fmla="*/ 70 w 70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4">
                    <a:moveTo>
                      <a:pt x="6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63" y="62"/>
                    </a:lnTo>
                    <a:lnTo>
                      <a:pt x="65" y="64"/>
                    </a:lnTo>
                    <a:lnTo>
                      <a:pt x="67" y="64"/>
                    </a:lnTo>
                    <a:lnTo>
                      <a:pt x="68" y="62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8" y="5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3" name="Freeform 31"/>
              <p:cNvSpPr>
                <a:spLocks/>
              </p:cNvSpPr>
              <p:nvPr/>
            </p:nvSpPr>
            <p:spPr bwMode="auto">
              <a:xfrm>
                <a:off x="2293" y="2273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0" y="56"/>
                    </a:lnTo>
                    <a:lnTo>
                      <a:pt x="68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4" name="Freeform 32"/>
              <p:cNvSpPr>
                <a:spLocks/>
              </p:cNvSpPr>
              <p:nvPr/>
            </p:nvSpPr>
            <p:spPr bwMode="auto">
              <a:xfrm>
                <a:off x="2335" y="2309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8" y="5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5" name="Freeform 33"/>
              <p:cNvSpPr>
                <a:spLocks/>
              </p:cNvSpPr>
              <p:nvPr/>
            </p:nvSpPr>
            <p:spPr bwMode="auto">
              <a:xfrm>
                <a:off x="2378" y="2345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6" name="Freeform 34"/>
              <p:cNvSpPr>
                <a:spLocks/>
              </p:cNvSpPr>
              <p:nvPr/>
            </p:nvSpPr>
            <p:spPr bwMode="auto">
              <a:xfrm>
                <a:off x="2420" y="2381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7" name="Freeform 35"/>
              <p:cNvSpPr>
                <a:spLocks/>
              </p:cNvSpPr>
              <p:nvPr/>
            </p:nvSpPr>
            <p:spPr bwMode="auto">
              <a:xfrm>
                <a:off x="2462" y="2417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4" y="61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8" name="Freeform 36"/>
              <p:cNvSpPr>
                <a:spLocks/>
              </p:cNvSpPr>
              <p:nvPr/>
            </p:nvSpPr>
            <p:spPr bwMode="auto">
              <a:xfrm>
                <a:off x="2504" y="2452"/>
                <a:ext cx="36" cy="32"/>
              </a:xfrm>
              <a:custGeom>
                <a:avLst/>
                <a:gdLst>
                  <a:gd name="T0" fmla="*/ 1 w 72"/>
                  <a:gd name="T1" fmla="*/ 1 h 64"/>
                  <a:gd name="T2" fmla="*/ 1 w 72"/>
                  <a:gd name="T3" fmla="*/ 0 h 64"/>
                  <a:gd name="T4" fmla="*/ 1 w 72"/>
                  <a:gd name="T5" fmla="*/ 0 h 64"/>
                  <a:gd name="T6" fmla="*/ 1 w 72"/>
                  <a:gd name="T7" fmla="*/ 1 h 64"/>
                  <a:gd name="T8" fmla="*/ 1 w 72"/>
                  <a:gd name="T9" fmla="*/ 1 h 64"/>
                  <a:gd name="T10" fmla="*/ 0 w 72"/>
                  <a:gd name="T11" fmla="*/ 1 h 64"/>
                  <a:gd name="T12" fmla="*/ 0 w 72"/>
                  <a:gd name="T13" fmla="*/ 1 h 64"/>
                  <a:gd name="T14" fmla="*/ 1 w 72"/>
                  <a:gd name="T15" fmla="*/ 1 h 64"/>
                  <a:gd name="T16" fmla="*/ 1 w 72"/>
                  <a:gd name="T17" fmla="*/ 1 h 64"/>
                  <a:gd name="T18" fmla="*/ 2 w 72"/>
                  <a:gd name="T19" fmla="*/ 1 h 64"/>
                  <a:gd name="T20" fmla="*/ 2 w 72"/>
                  <a:gd name="T21" fmla="*/ 2 h 64"/>
                  <a:gd name="T22" fmla="*/ 2 w 72"/>
                  <a:gd name="T23" fmla="*/ 2 h 64"/>
                  <a:gd name="T24" fmla="*/ 2 w 72"/>
                  <a:gd name="T25" fmla="*/ 1 h 64"/>
                  <a:gd name="T26" fmla="*/ 2 w 72"/>
                  <a:gd name="T27" fmla="*/ 1 h 64"/>
                  <a:gd name="T28" fmla="*/ 2 w 72"/>
                  <a:gd name="T29" fmla="*/ 1 h 64"/>
                  <a:gd name="T30" fmla="*/ 2 w 72"/>
                  <a:gd name="T31" fmla="*/ 1 h 64"/>
                  <a:gd name="T32" fmla="*/ 2 w 72"/>
                  <a:gd name="T33" fmla="*/ 1 h 64"/>
                  <a:gd name="T34" fmla="*/ 2 w 72"/>
                  <a:gd name="T35" fmla="*/ 1 h 64"/>
                  <a:gd name="T36" fmla="*/ 1 w 72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4"/>
                  <a:gd name="T59" fmla="*/ 72 w 7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4">
                    <a:moveTo>
                      <a:pt x="9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9" name="Freeform 37"/>
              <p:cNvSpPr>
                <a:spLocks/>
              </p:cNvSpPr>
              <p:nvPr/>
            </p:nvSpPr>
            <p:spPr bwMode="auto">
              <a:xfrm>
                <a:off x="2546" y="2488"/>
                <a:ext cx="36" cy="32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3 h 62"/>
                  <a:gd name="T20" fmla="*/ 2 w 72"/>
                  <a:gd name="T21" fmla="*/ 3 h 62"/>
                  <a:gd name="T22" fmla="*/ 2 w 72"/>
                  <a:gd name="T23" fmla="*/ 3 h 62"/>
                  <a:gd name="T24" fmla="*/ 2 w 72"/>
                  <a:gd name="T25" fmla="*/ 3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0" name="Freeform 38"/>
              <p:cNvSpPr>
                <a:spLocks/>
              </p:cNvSpPr>
              <p:nvPr/>
            </p:nvSpPr>
            <p:spPr bwMode="auto">
              <a:xfrm>
                <a:off x="2588" y="2525"/>
                <a:ext cx="36" cy="31"/>
              </a:xfrm>
              <a:custGeom>
                <a:avLst/>
                <a:gdLst>
                  <a:gd name="T0" fmla="*/ 1 w 70"/>
                  <a:gd name="T1" fmla="*/ 1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1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3 w 70"/>
                  <a:gd name="T19" fmla="*/ 2 h 62"/>
                  <a:gd name="T20" fmla="*/ 3 w 70"/>
                  <a:gd name="T21" fmla="*/ 2 h 62"/>
                  <a:gd name="T22" fmla="*/ 3 w 70"/>
                  <a:gd name="T23" fmla="*/ 2 h 62"/>
                  <a:gd name="T24" fmla="*/ 3 w 70"/>
                  <a:gd name="T25" fmla="*/ 2 h 62"/>
                  <a:gd name="T26" fmla="*/ 3 w 70"/>
                  <a:gd name="T27" fmla="*/ 2 h 62"/>
                  <a:gd name="T28" fmla="*/ 3 w 70"/>
                  <a:gd name="T29" fmla="*/ 2 h 62"/>
                  <a:gd name="T30" fmla="*/ 3 w 70"/>
                  <a:gd name="T31" fmla="*/ 2 h 62"/>
                  <a:gd name="T32" fmla="*/ 3 w 70"/>
                  <a:gd name="T33" fmla="*/ 2 h 62"/>
                  <a:gd name="T34" fmla="*/ 3 w 70"/>
                  <a:gd name="T35" fmla="*/ 2 h 62"/>
                  <a:gd name="T36" fmla="*/ 1 w 70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1" name="Freeform 39"/>
              <p:cNvSpPr>
                <a:spLocks/>
              </p:cNvSpPr>
              <p:nvPr/>
            </p:nvSpPr>
            <p:spPr bwMode="auto">
              <a:xfrm>
                <a:off x="2630" y="2561"/>
                <a:ext cx="36" cy="31"/>
              </a:xfrm>
              <a:custGeom>
                <a:avLst/>
                <a:gdLst>
                  <a:gd name="T0" fmla="*/ 1 w 70"/>
                  <a:gd name="T1" fmla="*/ 0 h 63"/>
                  <a:gd name="T2" fmla="*/ 1 w 70"/>
                  <a:gd name="T3" fmla="*/ 0 h 63"/>
                  <a:gd name="T4" fmla="*/ 1 w 70"/>
                  <a:gd name="T5" fmla="*/ 0 h 63"/>
                  <a:gd name="T6" fmla="*/ 1 w 70"/>
                  <a:gd name="T7" fmla="*/ 0 h 63"/>
                  <a:gd name="T8" fmla="*/ 0 w 70"/>
                  <a:gd name="T9" fmla="*/ 0 h 63"/>
                  <a:gd name="T10" fmla="*/ 0 w 70"/>
                  <a:gd name="T11" fmla="*/ 0 h 63"/>
                  <a:gd name="T12" fmla="*/ 0 w 70"/>
                  <a:gd name="T13" fmla="*/ 0 h 63"/>
                  <a:gd name="T14" fmla="*/ 0 w 70"/>
                  <a:gd name="T15" fmla="*/ 0 h 63"/>
                  <a:gd name="T16" fmla="*/ 1 w 70"/>
                  <a:gd name="T17" fmla="*/ 0 h 63"/>
                  <a:gd name="T18" fmla="*/ 3 w 70"/>
                  <a:gd name="T19" fmla="*/ 1 h 63"/>
                  <a:gd name="T20" fmla="*/ 3 w 70"/>
                  <a:gd name="T21" fmla="*/ 1 h 63"/>
                  <a:gd name="T22" fmla="*/ 3 w 70"/>
                  <a:gd name="T23" fmla="*/ 1 h 63"/>
                  <a:gd name="T24" fmla="*/ 3 w 70"/>
                  <a:gd name="T25" fmla="*/ 1 h 63"/>
                  <a:gd name="T26" fmla="*/ 3 w 70"/>
                  <a:gd name="T27" fmla="*/ 1 h 63"/>
                  <a:gd name="T28" fmla="*/ 3 w 70"/>
                  <a:gd name="T29" fmla="*/ 1 h 63"/>
                  <a:gd name="T30" fmla="*/ 3 w 70"/>
                  <a:gd name="T31" fmla="*/ 1 h 63"/>
                  <a:gd name="T32" fmla="*/ 3 w 70"/>
                  <a:gd name="T33" fmla="*/ 1 h 63"/>
                  <a:gd name="T34" fmla="*/ 3 w 70"/>
                  <a:gd name="T35" fmla="*/ 1 h 63"/>
                  <a:gd name="T36" fmla="*/ 1 w 70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3"/>
                  <a:gd name="T59" fmla="*/ 70 w 70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3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2" name="Freeform 40"/>
              <p:cNvSpPr>
                <a:spLocks/>
              </p:cNvSpPr>
              <p:nvPr/>
            </p:nvSpPr>
            <p:spPr bwMode="auto">
              <a:xfrm>
                <a:off x="2672" y="2597"/>
                <a:ext cx="37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3 w 72"/>
                  <a:gd name="T19" fmla="*/ 2 h 62"/>
                  <a:gd name="T20" fmla="*/ 3 w 72"/>
                  <a:gd name="T21" fmla="*/ 2 h 62"/>
                  <a:gd name="T22" fmla="*/ 3 w 72"/>
                  <a:gd name="T23" fmla="*/ 2 h 62"/>
                  <a:gd name="T24" fmla="*/ 3 w 72"/>
                  <a:gd name="T25" fmla="*/ 2 h 62"/>
                  <a:gd name="T26" fmla="*/ 3 w 72"/>
                  <a:gd name="T27" fmla="*/ 2 h 62"/>
                  <a:gd name="T28" fmla="*/ 3 w 72"/>
                  <a:gd name="T29" fmla="*/ 2 h 62"/>
                  <a:gd name="T30" fmla="*/ 3 w 72"/>
                  <a:gd name="T31" fmla="*/ 2 h 62"/>
                  <a:gd name="T32" fmla="*/ 3 w 72"/>
                  <a:gd name="T33" fmla="*/ 2 h 62"/>
                  <a:gd name="T34" fmla="*/ 3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4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8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0" y="53"/>
                    </a:lnTo>
                    <a:lnTo>
                      <a:pt x="69" y="5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3" name="Freeform 41"/>
              <p:cNvSpPr>
                <a:spLocks/>
              </p:cNvSpPr>
              <p:nvPr/>
            </p:nvSpPr>
            <p:spPr bwMode="auto">
              <a:xfrm>
                <a:off x="2714" y="2633"/>
                <a:ext cx="37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3 w 72"/>
                  <a:gd name="T19" fmla="*/ 2 h 62"/>
                  <a:gd name="T20" fmla="*/ 3 w 72"/>
                  <a:gd name="T21" fmla="*/ 2 h 62"/>
                  <a:gd name="T22" fmla="*/ 3 w 72"/>
                  <a:gd name="T23" fmla="*/ 2 h 62"/>
                  <a:gd name="T24" fmla="*/ 3 w 72"/>
                  <a:gd name="T25" fmla="*/ 2 h 62"/>
                  <a:gd name="T26" fmla="*/ 3 w 72"/>
                  <a:gd name="T27" fmla="*/ 2 h 62"/>
                  <a:gd name="T28" fmla="*/ 3 w 72"/>
                  <a:gd name="T29" fmla="*/ 2 h 62"/>
                  <a:gd name="T30" fmla="*/ 3 w 72"/>
                  <a:gd name="T31" fmla="*/ 2 h 62"/>
                  <a:gd name="T32" fmla="*/ 3 w 72"/>
                  <a:gd name="T33" fmla="*/ 2 h 62"/>
                  <a:gd name="T34" fmla="*/ 3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64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4" name="Freeform 42"/>
              <p:cNvSpPr>
                <a:spLocks/>
              </p:cNvSpPr>
              <p:nvPr/>
            </p:nvSpPr>
            <p:spPr bwMode="auto">
              <a:xfrm>
                <a:off x="2757" y="2668"/>
                <a:ext cx="36" cy="32"/>
              </a:xfrm>
              <a:custGeom>
                <a:avLst/>
                <a:gdLst>
                  <a:gd name="T0" fmla="*/ 1 w 71"/>
                  <a:gd name="T1" fmla="*/ 1 h 64"/>
                  <a:gd name="T2" fmla="*/ 1 w 71"/>
                  <a:gd name="T3" fmla="*/ 0 h 64"/>
                  <a:gd name="T4" fmla="*/ 1 w 71"/>
                  <a:gd name="T5" fmla="*/ 0 h 64"/>
                  <a:gd name="T6" fmla="*/ 1 w 71"/>
                  <a:gd name="T7" fmla="*/ 1 h 64"/>
                  <a:gd name="T8" fmla="*/ 0 w 71"/>
                  <a:gd name="T9" fmla="*/ 1 h 64"/>
                  <a:gd name="T10" fmla="*/ 0 w 71"/>
                  <a:gd name="T11" fmla="*/ 1 h 64"/>
                  <a:gd name="T12" fmla="*/ 0 w 71"/>
                  <a:gd name="T13" fmla="*/ 1 h 64"/>
                  <a:gd name="T14" fmla="*/ 0 w 71"/>
                  <a:gd name="T15" fmla="*/ 1 h 64"/>
                  <a:gd name="T16" fmla="*/ 1 w 71"/>
                  <a:gd name="T17" fmla="*/ 1 h 64"/>
                  <a:gd name="T18" fmla="*/ 2 w 71"/>
                  <a:gd name="T19" fmla="*/ 1 h 64"/>
                  <a:gd name="T20" fmla="*/ 3 w 71"/>
                  <a:gd name="T21" fmla="*/ 2 h 64"/>
                  <a:gd name="T22" fmla="*/ 3 w 71"/>
                  <a:gd name="T23" fmla="*/ 2 h 64"/>
                  <a:gd name="T24" fmla="*/ 3 w 71"/>
                  <a:gd name="T25" fmla="*/ 1 h 64"/>
                  <a:gd name="T26" fmla="*/ 3 w 71"/>
                  <a:gd name="T27" fmla="*/ 1 h 64"/>
                  <a:gd name="T28" fmla="*/ 3 w 71"/>
                  <a:gd name="T29" fmla="*/ 1 h 64"/>
                  <a:gd name="T30" fmla="*/ 3 w 71"/>
                  <a:gd name="T31" fmla="*/ 1 h 64"/>
                  <a:gd name="T32" fmla="*/ 3 w 71"/>
                  <a:gd name="T33" fmla="*/ 1 h 64"/>
                  <a:gd name="T34" fmla="*/ 3 w 71"/>
                  <a:gd name="T35" fmla="*/ 1 h 64"/>
                  <a:gd name="T36" fmla="*/ 1 w 71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4"/>
                  <a:gd name="T59" fmla="*/ 71 w 71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4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3"/>
                    </a:lnTo>
                    <a:lnTo>
                      <a:pt x="66" y="64"/>
                    </a:lnTo>
                    <a:lnTo>
                      <a:pt x="68" y="64"/>
                    </a:lnTo>
                    <a:lnTo>
                      <a:pt x="69" y="63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8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5" name="Freeform 43"/>
              <p:cNvSpPr>
                <a:spLocks/>
              </p:cNvSpPr>
              <p:nvPr/>
            </p:nvSpPr>
            <p:spPr bwMode="auto">
              <a:xfrm>
                <a:off x="2799" y="2704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6" name="Freeform 44"/>
              <p:cNvSpPr>
                <a:spLocks/>
              </p:cNvSpPr>
              <p:nvPr/>
            </p:nvSpPr>
            <p:spPr bwMode="auto">
              <a:xfrm>
                <a:off x="2841" y="2740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7" name="Freeform 45"/>
              <p:cNvSpPr>
                <a:spLocks/>
              </p:cNvSpPr>
              <p:nvPr/>
            </p:nvSpPr>
            <p:spPr bwMode="auto">
              <a:xfrm>
                <a:off x="2883" y="2777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3" y="59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8" name="Freeform 46"/>
              <p:cNvSpPr>
                <a:spLocks/>
              </p:cNvSpPr>
              <p:nvPr/>
            </p:nvSpPr>
            <p:spPr bwMode="auto">
              <a:xfrm>
                <a:off x="2925" y="2813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4" y="61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6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9" name="Freeform 47"/>
              <p:cNvSpPr>
                <a:spLocks/>
              </p:cNvSpPr>
              <p:nvPr/>
            </p:nvSpPr>
            <p:spPr bwMode="auto">
              <a:xfrm>
                <a:off x="2968" y="2849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0" name="Freeform 48"/>
              <p:cNvSpPr>
                <a:spLocks/>
              </p:cNvSpPr>
              <p:nvPr/>
            </p:nvSpPr>
            <p:spPr bwMode="auto">
              <a:xfrm>
                <a:off x="3010" y="2884"/>
                <a:ext cx="35" cy="32"/>
              </a:xfrm>
              <a:custGeom>
                <a:avLst/>
                <a:gdLst>
                  <a:gd name="T0" fmla="*/ 0 w 71"/>
                  <a:gd name="T1" fmla="*/ 1 h 64"/>
                  <a:gd name="T2" fmla="*/ 0 w 71"/>
                  <a:gd name="T3" fmla="*/ 0 h 64"/>
                  <a:gd name="T4" fmla="*/ 0 w 71"/>
                  <a:gd name="T5" fmla="*/ 0 h 64"/>
                  <a:gd name="T6" fmla="*/ 0 w 71"/>
                  <a:gd name="T7" fmla="*/ 1 h 64"/>
                  <a:gd name="T8" fmla="*/ 0 w 71"/>
                  <a:gd name="T9" fmla="*/ 1 h 64"/>
                  <a:gd name="T10" fmla="*/ 0 w 71"/>
                  <a:gd name="T11" fmla="*/ 1 h 64"/>
                  <a:gd name="T12" fmla="*/ 0 w 71"/>
                  <a:gd name="T13" fmla="*/ 1 h 64"/>
                  <a:gd name="T14" fmla="*/ 0 w 71"/>
                  <a:gd name="T15" fmla="*/ 1 h 64"/>
                  <a:gd name="T16" fmla="*/ 0 w 71"/>
                  <a:gd name="T17" fmla="*/ 1 h 64"/>
                  <a:gd name="T18" fmla="*/ 2 w 71"/>
                  <a:gd name="T19" fmla="*/ 1 h 64"/>
                  <a:gd name="T20" fmla="*/ 2 w 71"/>
                  <a:gd name="T21" fmla="*/ 2 h 64"/>
                  <a:gd name="T22" fmla="*/ 2 w 71"/>
                  <a:gd name="T23" fmla="*/ 2 h 64"/>
                  <a:gd name="T24" fmla="*/ 2 w 71"/>
                  <a:gd name="T25" fmla="*/ 1 h 64"/>
                  <a:gd name="T26" fmla="*/ 2 w 71"/>
                  <a:gd name="T27" fmla="*/ 1 h 64"/>
                  <a:gd name="T28" fmla="*/ 2 w 71"/>
                  <a:gd name="T29" fmla="*/ 1 h 64"/>
                  <a:gd name="T30" fmla="*/ 2 w 71"/>
                  <a:gd name="T31" fmla="*/ 1 h 64"/>
                  <a:gd name="T32" fmla="*/ 2 w 71"/>
                  <a:gd name="T33" fmla="*/ 1 h 64"/>
                  <a:gd name="T34" fmla="*/ 2 w 71"/>
                  <a:gd name="T35" fmla="*/ 1 h 64"/>
                  <a:gd name="T36" fmla="*/ 0 w 71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4"/>
                  <a:gd name="T59" fmla="*/ 71 w 71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4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1" name="Freeform 49"/>
              <p:cNvSpPr>
                <a:spLocks/>
              </p:cNvSpPr>
              <p:nvPr/>
            </p:nvSpPr>
            <p:spPr bwMode="auto">
              <a:xfrm>
                <a:off x="3052" y="2920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2" name="Freeform 50"/>
              <p:cNvSpPr>
                <a:spLocks/>
              </p:cNvSpPr>
              <p:nvPr/>
            </p:nvSpPr>
            <p:spPr bwMode="auto">
              <a:xfrm>
                <a:off x="3094" y="2956"/>
                <a:ext cx="36" cy="31"/>
              </a:xfrm>
              <a:custGeom>
                <a:avLst/>
                <a:gdLst>
                  <a:gd name="T0" fmla="*/ 1 w 72"/>
                  <a:gd name="T1" fmla="*/ 0 h 63"/>
                  <a:gd name="T2" fmla="*/ 1 w 72"/>
                  <a:gd name="T3" fmla="*/ 0 h 63"/>
                  <a:gd name="T4" fmla="*/ 1 w 72"/>
                  <a:gd name="T5" fmla="*/ 0 h 63"/>
                  <a:gd name="T6" fmla="*/ 1 w 72"/>
                  <a:gd name="T7" fmla="*/ 0 h 63"/>
                  <a:gd name="T8" fmla="*/ 1 w 72"/>
                  <a:gd name="T9" fmla="*/ 0 h 63"/>
                  <a:gd name="T10" fmla="*/ 0 w 72"/>
                  <a:gd name="T11" fmla="*/ 0 h 63"/>
                  <a:gd name="T12" fmla="*/ 0 w 72"/>
                  <a:gd name="T13" fmla="*/ 0 h 63"/>
                  <a:gd name="T14" fmla="*/ 1 w 72"/>
                  <a:gd name="T15" fmla="*/ 0 h 63"/>
                  <a:gd name="T16" fmla="*/ 1 w 72"/>
                  <a:gd name="T17" fmla="*/ 0 h 63"/>
                  <a:gd name="T18" fmla="*/ 2 w 72"/>
                  <a:gd name="T19" fmla="*/ 1 h 63"/>
                  <a:gd name="T20" fmla="*/ 2 w 72"/>
                  <a:gd name="T21" fmla="*/ 1 h 63"/>
                  <a:gd name="T22" fmla="*/ 2 w 72"/>
                  <a:gd name="T23" fmla="*/ 1 h 63"/>
                  <a:gd name="T24" fmla="*/ 2 w 72"/>
                  <a:gd name="T25" fmla="*/ 1 h 63"/>
                  <a:gd name="T26" fmla="*/ 2 w 72"/>
                  <a:gd name="T27" fmla="*/ 1 h 63"/>
                  <a:gd name="T28" fmla="*/ 2 w 72"/>
                  <a:gd name="T29" fmla="*/ 1 h 63"/>
                  <a:gd name="T30" fmla="*/ 2 w 72"/>
                  <a:gd name="T31" fmla="*/ 1 h 63"/>
                  <a:gd name="T32" fmla="*/ 2 w 72"/>
                  <a:gd name="T33" fmla="*/ 1 h 63"/>
                  <a:gd name="T34" fmla="*/ 2 w 72"/>
                  <a:gd name="T35" fmla="*/ 1 h 63"/>
                  <a:gd name="T36" fmla="*/ 1 w 72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3"/>
                  <a:gd name="T59" fmla="*/ 72 w 72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3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64" y="63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8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3" name="Freeform 51"/>
              <p:cNvSpPr>
                <a:spLocks/>
              </p:cNvSpPr>
              <p:nvPr/>
            </p:nvSpPr>
            <p:spPr bwMode="auto">
              <a:xfrm>
                <a:off x="3136" y="2992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4" name="Freeform 52"/>
              <p:cNvSpPr>
                <a:spLocks/>
              </p:cNvSpPr>
              <p:nvPr/>
            </p:nvSpPr>
            <p:spPr bwMode="auto">
              <a:xfrm>
                <a:off x="3179" y="3028"/>
                <a:ext cx="35" cy="32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3 h 62"/>
                  <a:gd name="T22" fmla="*/ 2 w 70"/>
                  <a:gd name="T23" fmla="*/ 3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63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5" name="Freeform 53"/>
              <p:cNvSpPr>
                <a:spLocks/>
              </p:cNvSpPr>
              <p:nvPr/>
            </p:nvSpPr>
            <p:spPr bwMode="auto">
              <a:xfrm>
                <a:off x="3221" y="3065"/>
                <a:ext cx="35" cy="31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2 h 62"/>
                  <a:gd name="T22" fmla="*/ 2 w 70"/>
                  <a:gd name="T23" fmla="*/ 2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63" y="61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6" name="Freeform 54"/>
              <p:cNvSpPr>
                <a:spLocks/>
              </p:cNvSpPr>
              <p:nvPr/>
            </p:nvSpPr>
            <p:spPr bwMode="auto">
              <a:xfrm>
                <a:off x="3263" y="3100"/>
                <a:ext cx="36" cy="32"/>
              </a:xfrm>
              <a:custGeom>
                <a:avLst/>
                <a:gdLst>
                  <a:gd name="T0" fmla="*/ 1 w 72"/>
                  <a:gd name="T1" fmla="*/ 1 h 63"/>
                  <a:gd name="T2" fmla="*/ 1 w 72"/>
                  <a:gd name="T3" fmla="*/ 0 h 63"/>
                  <a:gd name="T4" fmla="*/ 1 w 72"/>
                  <a:gd name="T5" fmla="*/ 0 h 63"/>
                  <a:gd name="T6" fmla="*/ 1 w 72"/>
                  <a:gd name="T7" fmla="*/ 1 h 63"/>
                  <a:gd name="T8" fmla="*/ 1 w 72"/>
                  <a:gd name="T9" fmla="*/ 1 h 63"/>
                  <a:gd name="T10" fmla="*/ 0 w 72"/>
                  <a:gd name="T11" fmla="*/ 1 h 63"/>
                  <a:gd name="T12" fmla="*/ 0 w 72"/>
                  <a:gd name="T13" fmla="*/ 1 h 63"/>
                  <a:gd name="T14" fmla="*/ 1 w 72"/>
                  <a:gd name="T15" fmla="*/ 1 h 63"/>
                  <a:gd name="T16" fmla="*/ 1 w 72"/>
                  <a:gd name="T17" fmla="*/ 1 h 63"/>
                  <a:gd name="T18" fmla="*/ 1 w 72"/>
                  <a:gd name="T19" fmla="*/ 2 h 63"/>
                  <a:gd name="T20" fmla="*/ 2 w 72"/>
                  <a:gd name="T21" fmla="*/ 2 h 63"/>
                  <a:gd name="T22" fmla="*/ 2 w 72"/>
                  <a:gd name="T23" fmla="*/ 2 h 63"/>
                  <a:gd name="T24" fmla="*/ 2 w 72"/>
                  <a:gd name="T25" fmla="*/ 2 h 63"/>
                  <a:gd name="T26" fmla="*/ 2 w 72"/>
                  <a:gd name="T27" fmla="*/ 2 h 63"/>
                  <a:gd name="T28" fmla="*/ 2 w 72"/>
                  <a:gd name="T29" fmla="*/ 2 h 63"/>
                  <a:gd name="T30" fmla="*/ 2 w 72"/>
                  <a:gd name="T31" fmla="*/ 2 h 63"/>
                  <a:gd name="T32" fmla="*/ 2 w 72"/>
                  <a:gd name="T33" fmla="*/ 2 h 63"/>
                  <a:gd name="T34" fmla="*/ 2 w 72"/>
                  <a:gd name="T35" fmla="*/ 2 h 63"/>
                  <a:gd name="T36" fmla="*/ 1 w 72"/>
                  <a:gd name="T37" fmla="*/ 1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3"/>
                  <a:gd name="T59" fmla="*/ 72 w 72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3">
                    <a:moveTo>
                      <a:pt x="8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9" y="62"/>
                    </a:lnTo>
                    <a:lnTo>
                      <a:pt x="70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7" name="Freeform 55"/>
              <p:cNvSpPr>
                <a:spLocks/>
              </p:cNvSpPr>
              <p:nvPr/>
            </p:nvSpPr>
            <p:spPr bwMode="auto">
              <a:xfrm>
                <a:off x="3305" y="3136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8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8" name="Freeform 56"/>
              <p:cNvSpPr>
                <a:spLocks/>
              </p:cNvSpPr>
              <p:nvPr/>
            </p:nvSpPr>
            <p:spPr bwMode="auto">
              <a:xfrm>
                <a:off x="3348" y="3172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9" name="Freeform 57"/>
              <p:cNvSpPr>
                <a:spLocks/>
              </p:cNvSpPr>
              <p:nvPr/>
            </p:nvSpPr>
            <p:spPr bwMode="auto">
              <a:xfrm>
                <a:off x="3390" y="3208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0" name="Freeform 58"/>
              <p:cNvSpPr>
                <a:spLocks/>
              </p:cNvSpPr>
              <p:nvPr/>
            </p:nvSpPr>
            <p:spPr bwMode="auto">
              <a:xfrm>
                <a:off x="3432" y="3244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1" name="Freeform 59"/>
              <p:cNvSpPr>
                <a:spLocks/>
              </p:cNvSpPr>
              <p:nvPr/>
            </p:nvSpPr>
            <p:spPr bwMode="auto">
              <a:xfrm>
                <a:off x="3474" y="3280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2" name="Freeform 60"/>
              <p:cNvSpPr>
                <a:spLocks/>
              </p:cNvSpPr>
              <p:nvPr/>
            </p:nvSpPr>
            <p:spPr bwMode="auto">
              <a:xfrm>
                <a:off x="3516" y="3316"/>
                <a:ext cx="36" cy="32"/>
              </a:xfrm>
              <a:custGeom>
                <a:avLst/>
                <a:gdLst>
                  <a:gd name="T0" fmla="*/ 1 w 72"/>
                  <a:gd name="T1" fmla="*/ 1 h 64"/>
                  <a:gd name="T2" fmla="*/ 1 w 72"/>
                  <a:gd name="T3" fmla="*/ 0 h 64"/>
                  <a:gd name="T4" fmla="*/ 1 w 72"/>
                  <a:gd name="T5" fmla="*/ 0 h 64"/>
                  <a:gd name="T6" fmla="*/ 1 w 72"/>
                  <a:gd name="T7" fmla="*/ 1 h 64"/>
                  <a:gd name="T8" fmla="*/ 1 w 72"/>
                  <a:gd name="T9" fmla="*/ 1 h 64"/>
                  <a:gd name="T10" fmla="*/ 0 w 72"/>
                  <a:gd name="T11" fmla="*/ 1 h 64"/>
                  <a:gd name="T12" fmla="*/ 0 w 72"/>
                  <a:gd name="T13" fmla="*/ 1 h 64"/>
                  <a:gd name="T14" fmla="*/ 1 w 72"/>
                  <a:gd name="T15" fmla="*/ 1 h 64"/>
                  <a:gd name="T16" fmla="*/ 1 w 72"/>
                  <a:gd name="T17" fmla="*/ 1 h 64"/>
                  <a:gd name="T18" fmla="*/ 2 w 72"/>
                  <a:gd name="T19" fmla="*/ 1 h 64"/>
                  <a:gd name="T20" fmla="*/ 2 w 72"/>
                  <a:gd name="T21" fmla="*/ 2 h 64"/>
                  <a:gd name="T22" fmla="*/ 2 w 72"/>
                  <a:gd name="T23" fmla="*/ 2 h 64"/>
                  <a:gd name="T24" fmla="*/ 2 w 72"/>
                  <a:gd name="T25" fmla="*/ 1 h 64"/>
                  <a:gd name="T26" fmla="*/ 2 w 72"/>
                  <a:gd name="T27" fmla="*/ 1 h 64"/>
                  <a:gd name="T28" fmla="*/ 2 w 72"/>
                  <a:gd name="T29" fmla="*/ 1 h 64"/>
                  <a:gd name="T30" fmla="*/ 2 w 72"/>
                  <a:gd name="T31" fmla="*/ 1 h 64"/>
                  <a:gd name="T32" fmla="*/ 2 w 72"/>
                  <a:gd name="T33" fmla="*/ 1 h 64"/>
                  <a:gd name="T34" fmla="*/ 2 w 72"/>
                  <a:gd name="T35" fmla="*/ 1 h 64"/>
                  <a:gd name="T36" fmla="*/ 1 w 72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4"/>
                  <a:gd name="T59" fmla="*/ 72 w 7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4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3" name="Freeform 61"/>
              <p:cNvSpPr>
                <a:spLocks/>
              </p:cNvSpPr>
              <p:nvPr/>
            </p:nvSpPr>
            <p:spPr bwMode="auto">
              <a:xfrm>
                <a:off x="3558" y="3352"/>
                <a:ext cx="32" cy="27"/>
              </a:xfrm>
              <a:custGeom>
                <a:avLst/>
                <a:gdLst>
                  <a:gd name="T0" fmla="*/ 1 w 62"/>
                  <a:gd name="T1" fmla="*/ 0 h 55"/>
                  <a:gd name="T2" fmla="*/ 1 w 62"/>
                  <a:gd name="T3" fmla="*/ 0 h 55"/>
                  <a:gd name="T4" fmla="*/ 1 w 62"/>
                  <a:gd name="T5" fmla="*/ 0 h 55"/>
                  <a:gd name="T6" fmla="*/ 1 w 62"/>
                  <a:gd name="T7" fmla="*/ 0 h 55"/>
                  <a:gd name="T8" fmla="*/ 0 w 62"/>
                  <a:gd name="T9" fmla="*/ 0 h 55"/>
                  <a:gd name="T10" fmla="*/ 0 w 62"/>
                  <a:gd name="T11" fmla="*/ 0 h 55"/>
                  <a:gd name="T12" fmla="*/ 0 w 62"/>
                  <a:gd name="T13" fmla="*/ 0 h 55"/>
                  <a:gd name="T14" fmla="*/ 0 w 62"/>
                  <a:gd name="T15" fmla="*/ 0 h 55"/>
                  <a:gd name="T16" fmla="*/ 1 w 62"/>
                  <a:gd name="T17" fmla="*/ 0 h 55"/>
                  <a:gd name="T18" fmla="*/ 2 w 62"/>
                  <a:gd name="T19" fmla="*/ 1 h 55"/>
                  <a:gd name="T20" fmla="*/ 2 w 62"/>
                  <a:gd name="T21" fmla="*/ 1 h 55"/>
                  <a:gd name="T22" fmla="*/ 2 w 62"/>
                  <a:gd name="T23" fmla="*/ 1 h 55"/>
                  <a:gd name="T24" fmla="*/ 2 w 62"/>
                  <a:gd name="T25" fmla="*/ 1 h 55"/>
                  <a:gd name="T26" fmla="*/ 2 w 62"/>
                  <a:gd name="T27" fmla="*/ 1 h 55"/>
                  <a:gd name="T28" fmla="*/ 3 w 62"/>
                  <a:gd name="T29" fmla="*/ 1 h 55"/>
                  <a:gd name="T30" fmla="*/ 3 w 62"/>
                  <a:gd name="T31" fmla="*/ 1 h 55"/>
                  <a:gd name="T32" fmla="*/ 2 w 62"/>
                  <a:gd name="T33" fmla="*/ 1 h 55"/>
                  <a:gd name="T34" fmla="*/ 2 w 62"/>
                  <a:gd name="T35" fmla="*/ 1 h 55"/>
                  <a:gd name="T36" fmla="*/ 1 w 62"/>
                  <a:gd name="T37" fmla="*/ 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55"/>
                  <a:gd name="T59" fmla="*/ 62 w 62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55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55" y="55"/>
                    </a:lnTo>
                    <a:lnTo>
                      <a:pt x="57" y="55"/>
                    </a:lnTo>
                    <a:lnTo>
                      <a:pt x="59" y="53"/>
                    </a:lnTo>
                    <a:lnTo>
                      <a:pt x="60" y="52"/>
                    </a:lnTo>
                    <a:lnTo>
                      <a:pt x="62" y="50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200" name="Group 62"/>
            <p:cNvGrpSpPr>
              <a:grpSpLocks/>
            </p:cNvGrpSpPr>
            <p:nvPr/>
          </p:nvGrpSpPr>
          <p:grpSpPr bwMode="auto">
            <a:xfrm>
              <a:off x="2318" y="2523"/>
              <a:ext cx="194" cy="257"/>
              <a:chOff x="3238" y="3223"/>
              <a:chExt cx="194" cy="257"/>
            </a:xfrm>
          </p:grpSpPr>
          <p:sp>
            <p:nvSpPr>
              <p:cNvPr id="3201" name="Line 63"/>
              <p:cNvSpPr>
                <a:spLocks noChangeShapeType="1"/>
              </p:cNvSpPr>
              <p:nvPr/>
            </p:nvSpPr>
            <p:spPr bwMode="auto">
              <a:xfrm flipH="1">
                <a:off x="3269" y="3223"/>
                <a:ext cx="163" cy="21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2" name="Freeform 64"/>
              <p:cNvSpPr>
                <a:spLocks/>
              </p:cNvSpPr>
              <p:nvPr/>
            </p:nvSpPr>
            <p:spPr bwMode="auto">
              <a:xfrm>
                <a:off x="3238" y="3420"/>
                <a:ext cx="54" cy="60"/>
              </a:xfrm>
              <a:custGeom>
                <a:avLst/>
                <a:gdLst>
                  <a:gd name="T0" fmla="*/ 0 w 109"/>
                  <a:gd name="T1" fmla="*/ 0 h 120"/>
                  <a:gd name="T2" fmla="*/ 0 w 109"/>
                  <a:gd name="T3" fmla="*/ 4 h 120"/>
                  <a:gd name="T4" fmla="*/ 3 w 109"/>
                  <a:gd name="T5" fmla="*/ 3 h 120"/>
                  <a:gd name="T6" fmla="*/ 0 w 109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120"/>
                  <a:gd name="T14" fmla="*/ 109 w 109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120">
                    <a:moveTo>
                      <a:pt x="22" y="0"/>
                    </a:moveTo>
                    <a:lnTo>
                      <a:pt x="0" y="120"/>
                    </a:lnTo>
                    <a:lnTo>
                      <a:pt x="109" y="6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4564" name="Rectangle 116"/>
          <p:cNvSpPr>
            <a:spLocks noChangeArrowheads="1"/>
          </p:cNvSpPr>
          <p:nvPr/>
        </p:nvSpPr>
        <p:spPr bwMode="auto">
          <a:xfrm>
            <a:off x="695325" y="4508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2000" i="1">
                <a:solidFill>
                  <a:srgbClr val="FF0000"/>
                </a:solidFill>
                <a:latin typeface="Symbol" pitchFamily="18" charset="2"/>
              </a:rPr>
              <a:t>·</a:t>
            </a:r>
            <a:endParaRPr lang="en-GB" sz="2000"/>
          </a:p>
        </p:txBody>
      </p:sp>
      <p:sp>
        <p:nvSpPr>
          <p:cNvPr id="104565" name="Text Box 117"/>
          <p:cNvSpPr txBox="1">
            <a:spLocks noChangeArrowheads="1"/>
          </p:cNvSpPr>
          <p:nvPr/>
        </p:nvSpPr>
        <p:spPr bwMode="auto">
          <a:xfrm>
            <a:off x="179388" y="69215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Comic Sans MS" pitchFamily="66" charset="0"/>
              </a:rPr>
              <a:t>Método Simplex –1947 (G. Dantzig 1914 – 2005)</a:t>
            </a:r>
          </a:p>
        </p:txBody>
      </p:sp>
      <p:sp>
        <p:nvSpPr>
          <p:cNvPr id="104566" name="Rectangle 118"/>
          <p:cNvSpPr>
            <a:spLocks noChangeArrowheads="1"/>
          </p:cNvSpPr>
          <p:nvPr/>
        </p:nvSpPr>
        <p:spPr bwMode="auto">
          <a:xfrm>
            <a:off x="1697038" y="3306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2000" i="1">
                <a:solidFill>
                  <a:srgbClr val="FF0000"/>
                </a:solidFill>
                <a:latin typeface="Symbol" pitchFamily="18" charset="2"/>
              </a:rPr>
              <a:t>·</a:t>
            </a:r>
            <a:endParaRPr lang="en-GB" sz="2000"/>
          </a:p>
        </p:txBody>
      </p:sp>
      <p:sp>
        <p:nvSpPr>
          <p:cNvPr id="104567" name="Line 119"/>
          <p:cNvSpPr>
            <a:spLocks noChangeShapeType="1"/>
          </p:cNvSpPr>
          <p:nvPr/>
        </p:nvSpPr>
        <p:spPr bwMode="auto">
          <a:xfrm flipV="1">
            <a:off x="766763" y="3900488"/>
            <a:ext cx="64770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4568" name="Text Box 120"/>
          <p:cNvSpPr txBox="1">
            <a:spLocks noChangeArrowheads="1"/>
          </p:cNvSpPr>
          <p:nvPr/>
        </p:nvSpPr>
        <p:spPr bwMode="auto">
          <a:xfrm>
            <a:off x="1116013" y="4132263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/>
              <a:t>direção simplex</a:t>
            </a:r>
          </a:p>
        </p:txBody>
      </p: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1354138" y="3097213"/>
            <a:ext cx="2728912" cy="2416175"/>
            <a:chOff x="1913" y="1958"/>
            <a:chExt cx="1719" cy="1522"/>
          </a:xfrm>
        </p:grpSpPr>
        <p:grpSp>
          <p:nvGrpSpPr>
            <p:cNvPr id="3154" name="Group 122"/>
            <p:cNvGrpSpPr>
              <a:grpSpLocks/>
            </p:cNvGrpSpPr>
            <p:nvPr/>
          </p:nvGrpSpPr>
          <p:grpSpPr bwMode="auto">
            <a:xfrm>
              <a:off x="1913" y="1958"/>
              <a:ext cx="1719" cy="1466"/>
              <a:chOff x="1871" y="1913"/>
              <a:chExt cx="1719" cy="1466"/>
            </a:xfrm>
          </p:grpSpPr>
          <p:sp>
            <p:nvSpPr>
              <p:cNvPr id="3158" name="Freeform 123"/>
              <p:cNvSpPr>
                <a:spLocks/>
              </p:cNvSpPr>
              <p:nvPr/>
            </p:nvSpPr>
            <p:spPr bwMode="auto">
              <a:xfrm>
                <a:off x="1871" y="1913"/>
                <a:ext cx="36" cy="31"/>
              </a:xfrm>
              <a:custGeom>
                <a:avLst/>
                <a:gdLst>
                  <a:gd name="T0" fmla="*/ 0 w 73"/>
                  <a:gd name="T1" fmla="*/ 1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1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1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3" y="58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9" name="Freeform 124"/>
              <p:cNvSpPr>
                <a:spLocks/>
              </p:cNvSpPr>
              <p:nvPr/>
            </p:nvSpPr>
            <p:spPr bwMode="auto">
              <a:xfrm>
                <a:off x="1913" y="1949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0" name="Freeform 125"/>
              <p:cNvSpPr>
                <a:spLocks/>
              </p:cNvSpPr>
              <p:nvPr/>
            </p:nvSpPr>
            <p:spPr bwMode="auto">
              <a:xfrm>
                <a:off x="1955" y="1985"/>
                <a:ext cx="36" cy="32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3 h 62"/>
                  <a:gd name="T22" fmla="*/ 2 w 73"/>
                  <a:gd name="T23" fmla="*/ 3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1" name="Freeform 126"/>
              <p:cNvSpPr>
                <a:spLocks/>
              </p:cNvSpPr>
              <p:nvPr/>
            </p:nvSpPr>
            <p:spPr bwMode="auto">
              <a:xfrm>
                <a:off x="1998" y="2021"/>
                <a:ext cx="35" cy="32"/>
              </a:xfrm>
              <a:custGeom>
                <a:avLst/>
                <a:gdLst>
                  <a:gd name="T0" fmla="*/ 0 w 71"/>
                  <a:gd name="T1" fmla="*/ 1 h 63"/>
                  <a:gd name="T2" fmla="*/ 0 w 71"/>
                  <a:gd name="T3" fmla="*/ 0 h 63"/>
                  <a:gd name="T4" fmla="*/ 0 w 71"/>
                  <a:gd name="T5" fmla="*/ 0 h 63"/>
                  <a:gd name="T6" fmla="*/ 0 w 71"/>
                  <a:gd name="T7" fmla="*/ 1 h 63"/>
                  <a:gd name="T8" fmla="*/ 0 w 71"/>
                  <a:gd name="T9" fmla="*/ 1 h 63"/>
                  <a:gd name="T10" fmla="*/ 0 w 71"/>
                  <a:gd name="T11" fmla="*/ 1 h 63"/>
                  <a:gd name="T12" fmla="*/ 0 w 71"/>
                  <a:gd name="T13" fmla="*/ 1 h 63"/>
                  <a:gd name="T14" fmla="*/ 0 w 71"/>
                  <a:gd name="T15" fmla="*/ 1 h 63"/>
                  <a:gd name="T16" fmla="*/ 0 w 71"/>
                  <a:gd name="T17" fmla="*/ 1 h 63"/>
                  <a:gd name="T18" fmla="*/ 2 w 71"/>
                  <a:gd name="T19" fmla="*/ 2 h 63"/>
                  <a:gd name="T20" fmla="*/ 2 w 71"/>
                  <a:gd name="T21" fmla="*/ 2 h 63"/>
                  <a:gd name="T22" fmla="*/ 2 w 71"/>
                  <a:gd name="T23" fmla="*/ 2 h 63"/>
                  <a:gd name="T24" fmla="*/ 2 w 71"/>
                  <a:gd name="T25" fmla="*/ 2 h 63"/>
                  <a:gd name="T26" fmla="*/ 2 w 71"/>
                  <a:gd name="T27" fmla="*/ 2 h 63"/>
                  <a:gd name="T28" fmla="*/ 2 w 71"/>
                  <a:gd name="T29" fmla="*/ 2 h 63"/>
                  <a:gd name="T30" fmla="*/ 2 w 71"/>
                  <a:gd name="T31" fmla="*/ 2 h 63"/>
                  <a:gd name="T32" fmla="*/ 2 w 71"/>
                  <a:gd name="T33" fmla="*/ 2 h 63"/>
                  <a:gd name="T34" fmla="*/ 2 w 71"/>
                  <a:gd name="T35" fmla="*/ 2 h 63"/>
                  <a:gd name="T36" fmla="*/ 0 w 71"/>
                  <a:gd name="T37" fmla="*/ 1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3"/>
                  <a:gd name="T59" fmla="*/ 71 w 71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3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2" name="Freeform 127"/>
              <p:cNvSpPr>
                <a:spLocks/>
              </p:cNvSpPr>
              <p:nvPr/>
            </p:nvSpPr>
            <p:spPr bwMode="auto">
              <a:xfrm>
                <a:off x="2040" y="2057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3" name="Freeform 128"/>
              <p:cNvSpPr>
                <a:spLocks/>
              </p:cNvSpPr>
              <p:nvPr/>
            </p:nvSpPr>
            <p:spPr bwMode="auto">
              <a:xfrm>
                <a:off x="2082" y="2093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4" name="Freeform 129"/>
              <p:cNvSpPr>
                <a:spLocks/>
              </p:cNvSpPr>
              <p:nvPr/>
            </p:nvSpPr>
            <p:spPr bwMode="auto">
              <a:xfrm>
                <a:off x="2124" y="2129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5" name="Freeform 130"/>
              <p:cNvSpPr>
                <a:spLocks/>
              </p:cNvSpPr>
              <p:nvPr/>
            </p:nvSpPr>
            <p:spPr bwMode="auto">
              <a:xfrm>
                <a:off x="2167" y="2165"/>
                <a:ext cx="35" cy="31"/>
              </a:xfrm>
              <a:custGeom>
                <a:avLst/>
                <a:gdLst>
                  <a:gd name="T0" fmla="*/ 1 w 70"/>
                  <a:gd name="T1" fmla="*/ 0 h 63"/>
                  <a:gd name="T2" fmla="*/ 1 w 70"/>
                  <a:gd name="T3" fmla="*/ 0 h 63"/>
                  <a:gd name="T4" fmla="*/ 1 w 70"/>
                  <a:gd name="T5" fmla="*/ 0 h 63"/>
                  <a:gd name="T6" fmla="*/ 1 w 70"/>
                  <a:gd name="T7" fmla="*/ 0 h 63"/>
                  <a:gd name="T8" fmla="*/ 0 w 70"/>
                  <a:gd name="T9" fmla="*/ 0 h 63"/>
                  <a:gd name="T10" fmla="*/ 0 w 70"/>
                  <a:gd name="T11" fmla="*/ 0 h 63"/>
                  <a:gd name="T12" fmla="*/ 0 w 70"/>
                  <a:gd name="T13" fmla="*/ 0 h 63"/>
                  <a:gd name="T14" fmla="*/ 0 w 70"/>
                  <a:gd name="T15" fmla="*/ 0 h 63"/>
                  <a:gd name="T16" fmla="*/ 1 w 70"/>
                  <a:gd name="T17" fmla="*/ 0 h 63"/>
                  <a:gd name="T18" fmla="*/ 1 w 70"/>
                  <a:gd name="T19" fmla="*/ 1 h 63"/>
                  <a:gd name="T20" fmla="*/ 2 w 70"/>
                  <a:gd name="T21" fmla="*/ 1 h 63"/>
                  <a:gd name="T22" fmla="*/ 2 w 70"/>
                  <a:gd name="T23" fmla="*/ 1 h 63"/>
                  <a:gd name="T24" fmla="*/ 2 w 70"/>
                  <a:gd name="T25" fmla="*/ 1 h 63"/>
                  <a:gd name="T26" fmla="*/ 2 w 70"/>
                  <a:gd name="T27" fmla="*/ 1 h 63"/>
                  <a:gd name="T28" fmla="*/ 2 w 70"/>
                  <a:gd name="T29" fmla="*/ 1 h 63"/>
                  <a:gd name="T30" fmla="*/ 2 w 70"/>
                  <a:gd name="T31" fmla="*/ 1 h 63"/>
                  <a:gd name="T32" fmla="*/ 2 w 70"/>
                  <a:gd name="T33" fmla="*/ 1 h 63"/>
                  <a:gd name="T34" fmla="*/ 2 w 70"/>
                  <a:gd name="T35" fmla="*/ 1 h 63"/>
                  <a:gd name="T36" fmla="*/ 1 w 70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3"/>
                  <a:gd name="T59" fmla="*/ 70 w 70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3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63" y="61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8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68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6" name="Freeform 131"/>
              <p:cNvSpPr>
                <a:spLocks/>
              </p:cNvSpPr>
              <p:nvPr/>
            </p:nvSpPr>
            <p:spPr bwMode="auto">
              <a:xfrm>
                <a:off x="2209" y="2201"/>
                <a:ext cx="35" cy="31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2 h 62"/>
                  <a:gd name="T22" fmla="*/ 2 w 70"/>
                  <a:gd name="T23" fmla="*/ 2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63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0"/>
                    </a:lnTo>
                    <a:lnTo>
                      <a:pt x="70" y="58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70" y="53"/>
                    </a:lnTo>
                    <a:lnTo>
                      <a:pt x="68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7" name="Freeform 132"/>
              <p:cNvSpPr>
                <a:spLocks/>
              </p:cNvSpPr>
              <p:nvPr/>
            </p:nvSpPr>
            <p:spPr bwMode="auto">
              <a:xfrm>
                <a:off x="2251" y="2237"/>
                <a:ext cx="35" cy="31"/>
              </a:xfrm>
              <a:custGeom>
                <a:avLst/>
                <a:gdLst>
                  <a:gd name="T0" fmla="*/ 1 w 70"/>
                  <a:gd name="T1" fmla="*/ 0 h 64"/>
                  <a:gd name="T2" fmla="*/ 1 w 70"/>
                  <a:gd name="T3" fmla="*/ 0 h 64"/>
                  <a:gd name="T4" fmla="*/ 1 w 70"/>
                  <a:gd name="T5" fmla="*/ 0 h 64"/>
                  <a:gd name="T6" fmla="*/ 1 w 70"/>
                  <a:gd name="T7" fmla="*/ 0 h 64"/>
                  <a:gd name="T8" fmla="*/ 0 w 70"/>
                  <a:gd name="T9" fmla="*/ 0 h 64"/>
                  <a:gd name="T10" fmla="*/ 0 w 70"/>
                  <a:gd name="T11" fmla="*/ 0 h 64"/>
                  <a:gd name="T12" fmla="*/ 0 w 70"/>
                  <a:gd name="T13" fmla="*/ 0 h 64"/>
                  <a:gd name="T14" fmla="*/ 0 w 70"/>
                  <a:gd name="T15" fmla="*/ 0 h 64"/>
                  <a:gd name="T16" fmla="*/ 1 w 70"/>
                  <a:gd name="T17" fmla="*/ 0 h 64"/>
                  <a:gd name="T18" fmla="*/ 1 w 70"/>
                  <a:gd name="T19" fmla="*/ 1 h 64"/>
                  <a:gd name="T20" fmla="*/ 2 w 70"/>
                  <a:gd name="T21" fmla="*/ 1 h 64"/>
                  <a:gd name="T22" fmla="*/ 2 w 70"/>
                  <a:gd name="T23" fmla="*/ 1 h 64"/>
                  <a:gd name="T24" fmla="*/ 2 w 70"/>
                  <a:gd name="T25" fmla="*/ 1 h 64"/>
                  <a:gd name="T26" fmla="*/ 2 w 70"/>
                  <a:gd name="T27" fmla="*/ 1 h 64"/>
                  <a:gd name="T28" fmla="*/ 2 w 70"/>
                  <a:gd name="T29" fmla="*/ 1 h 64"/>
                  <a:gd name="T30" fmla="*/ 2 w 70"/>
                  <a:gd name="T31" fmla="*/ 1 h 64"/>
                  <a:gd name="T32" fmla="*/ 2 w 70"/>
                  <a:gd name="T33" fmla="*/ 1 h 64"/>
                  <a:gd name="T34" fmla="*/ 2 w 70"/>
                  <a:gd name="T35" fmla="*/ 1 h 64"/>
                  <a:gd name="T36" fmla="*/ 1 w 70"/>
                  <a:gd name="T37" fmla="*/ 0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4"/>
                  <a:gd name="T59" fmla="*/ 70 w 70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4">
                    <a:moveTo>
                      <a:pt x="6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63" y="62"/>
                    </a:lnTo>
                    <a:lnTo>
                      <a:pt x="65" y="64"/>
                    </a:lnTo>
                    <a:lnTo>
                      <a:pt x="67" y="64"/>
                    </a:lnTo>
                    <a:lnTo>
                      <a:pt x="68" y="62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8" y="5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8" name="Freeform 133"/>
              <p:cNvSpPr>
                <a:spLocks/>
              </p:cNvSpPr>
              <p:nvPr/>
            </p:nvSpPr>
            <p:spPr bwMode="auto">
              <a:xfrm>
                <a:off x="2293" y="2273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0" y="56"/>
                    </a:lnTo>
                    <a:lnTo>
                      <a:pt x="68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9" name="Freeform 134"/>
              <p:cNvSpPr>
                <a:spLocks/>
              </p:cNvSpPr>
              <p:nvPr/>
            </p:nvSpPr>
            <p:spPr bwMode="auto">
              <a:xfrm>
                <a:off x="2335" y="2309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8" y="5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0" name="Freeform 135"/>
              <p:cNvSpPr>
                <a:spLocks/>
              </p:cNvSpPr>
              <p:nvPr/>
            </p:nvSpPr>
            <p:spPr bwMode="auto">
              <a:xfrm>
                <a:off x="2378" y="2345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1" name="Freeform 136"/>
              <p:cNvSpPr>
                <a:spLocks/>
              </p:cNvSpPr>
              <p:nvPr/>
            </p:nvSpPr>
            <p:spPr bwMode="auto">
              <a:xfrm>
                <a:off x="2420" y="2381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2" name="Freeform 137"/>
              <p:cNvSpPr>
                <a:spLocks/>
              </p:cNvSpPr>
              <p:nvPr/>
            </p:nvSpPr>
            <p:spPr bwMode="auto">
              <a:xfrm>
                <a:off x="2462" y="2417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4" y="61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3" name="Freeform 138"/>
              <p:cNvSpPr>
                <a:spLocks/>
              </p:cNvSpPr>
              <p:nvPr/>
            </p:nvSpPr>
            <p:spPr bwMode="auto">
              <a:xfrm>
                <a:off x="2504" y="2452"/>
                <a:ext cx="36" cy="32"/>
              </a:xfrm>
              <a:custGeom>
                <a:avLst/>
                <a:gdLst>
                  <a:gd name="T0" fmla="*/ 1 w 72"/>
                  <a:gd name="T1" fmla="*/ 1 h 64"/>
                  <a:gd name="T2" fmla="*/ 1 w 72"/>
                  <a:gd name="T3" fmla="*/ 0 h 64"/>
                  <a:gd name="T4" fmla="*/ 1 w 72"/>
                  <a:gd name="T5" fmla="*/ 0 h 64"/>
                  <a:gd name="T6" fmla="*/ 1 w 72"/>
                  <a:gd name="T7" fmla="*/ 1 h 64"/>
                  <a:gd name="T8" fmla="*/ 1 w 72"/>
                  <a:gd name="T9" fmla="*/ 1 h 64"/>
                  <a:gd name="T10" fmla="*/ 0 w 72"/>
                  <a:gd name="T11" fmla="*/ 1 h 64"/>
                  <a:gd name="T12" fmla="*/ 0 w 72"/>
                  <a:gd name="T13" fmla="*/ 1 h 64"/>
                  <a:gd name="T14" fmla="*/ 1 w 72"/>
                  <a:gd name="T15" fmla="*/ 1 h 64"/>
                  <a:gd name="T16" fmla="*/ 1 w 72"/>
                  <a:gd name="T17" fmla="*/ 1 h 64"/>
                  <a:gd name="T18" fmla="*/ 2 w 72"/>
                  <a:gd name="T19" fmla="*/ 1 h 64"/>
                  <a:gd name="T20" fmla="*/ 2 w 72"/>
                  <a:gd name="T21" fmla="*/ 2 h 64"/>
                  <a:gd name="T22" fmla="*/ 2 w 72"/>
                  <a:gd name="T23" fmla="*/ 2 h 64"/>
                  <a:gd name="T24" fmla="*/ 2 w 72"/>
                  <a:gd name="T25" fmla="*/ 1 h 64"/>
                  <a:gd name="T26" fmla="*/ 2 w 72"/>
                  <a:gd name="T27" fmla="*/ 1 h 64"/>
                  <a:gd name="T28" fmla="*/ 2 w 72"/>
                  <a:gd name="T29" fmla="*/ 1 h 64"/>
                  <a:gd name="T30" fmla="*/ 2 w 72"/>
                  <a:gd name="T31" fmla="*/ 1 h 64"/>
                  <a:gd name="T32" fmla="*/ 2 w 72"/>
                  <a:gd name="T33" fmla="*/ 1 h 64"/>
                  <a:gd name="T34" fmla="*/ 2 w 72"/>
                  <a:gd name="T35" fmla="*/ 1 h 64"/>
                  <a:gd name="T36" fmla="*/ 1 w 72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4"/>
                  <a:gd name="T59" fmla="*/ 72 w 7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4">
                    <a:moveTo>
                      <a:pt x="9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4" name="Freeform 139"/>
              <p:cNvSpPr>
                <a:spLocks/>
              </p:cNvSpPr>
              <p:nvPr/>
            </p:nvSpPr>
            <p:spPr bwMode="auto">
              <a:xfrm>
                <a:off x="2546" y="2488"/>
                <a:ext cx="36" cy="32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3 h 62"/>
                  <a:gd name="T20" fmla="*/ 2 w 72"/>
                  <a:gd name="T21" fmla="*/ 3 h 62"/>
                  <a:gd name="T22" fmla="*/ 2 w 72"/>
                  <a:gd name="T23" fmla="*/ 3 h 62"/>
                  <a:gd name="T24" fmla="*/ 2 w 72"/>
                  <a:gd name="T25" fmla="*/ 3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5" name="Freeform 140"/>
              <p:cNvSpPr>
                <a:spLocks/>
              </p:cNvSpPr>
              <p:nvPr/>
            </p:nvSpPr>
            <p:spPr bwMode="auto">
              <a:xfrm>
                <a:off x="2588" y="2525"/>
                <a:ext cx="36" cy="31"/>
              </a:xfrm>
              <a:custGeom>
                <a:avLst/>
                <a:gdLst>
                  <a:gd name="T0" fmla="*/ 1 w 70"/>
                  <a:gd name="T1" fmla="*/ 1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1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3 w 70"/>
                  <a:gd name="T19" fmla="*/ 2 h 62"/>
                  <a:gd name="T20" fmla="*/ 3 w 70"/>
                  <a:gd name="T21" fmla="*/ 2 h 62"/>
                  <a:gd name="T22" fmla="*/ 3 w 70"/>
                  <a:gd name="T23" fmla="*/ 2 h 62"/>
                  <a:gd name="T24" fmla="*/ 3 w 70"/>
                  <a:gd name="T25" fmla="*/ 2 h 62"/>
                  <a:gd name="T26" fmla="*/ 3 w 70"/>
                  <a:gd name="T27" fmla="*/ 2 h 62"/>
                  <a:gd name="T28" fmla="*/ 3 w 70"/>
                  <a:gd name="T29" fmla="*/ 2 h 62"/>
                  <a:gd name="T30" fmla="*/ 3 w 70"/>
                  <a:gd name="T31" fmla="*/ 2 h 62"/>
                  <a:gd name="T32" fmla="*/ 3 w 70"/>
                  <a:gd name="T33" fmla="*/ 2 h 62"/>
                  <a:gd name="T34" fmla="*/ 3 w 70"/>
                  <a:gd name="T35" fmla="*/ 2 h 62"/>
                  <a:gd name="T36" fmla="*/ 1 w 70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6" name="Freeform 141"/>
              <p:cNvSpPr>
                <a:spLocks/>
              </p:cNvSpPr>
              <p:nvPr/>
            </p:nvSpPr>
            <p:spPr bwMode="auto">
              <a:xfrm>
                <a:off x="2630" y="2561"/>
                <a:ext cx="36" cy="31"/>
              </a:xfrm>
              <a:custGeom>
                <a:avLst/>
                <a:gdLst>
                  <a:gd name="T0" fmla="*/ 1 w 70"/>
                  <a:gd name="T1" fmla="*/ 0 h 63"/>
                  <a:gd name="T2" fmla="*/ 1 w 70"/>
                  <a:gd name="T3" fmla="*/ 0 h 63"/>
                  <a:gd name="T4" fmla="*/ 1 w 70"/>
                  <a:gd name="T5" fmla="*/ 0 h 63"/>
                  <a:gd name="T6" fmla="*/ 1 w 70"/>
                  <a:gd name="T7" fmla="*/ 0 h 63"/>
                  <a:gd name="T8" fmla="*/ 0 w 70"/>
                  <a:gd name="T9" fmla="*/ 0 h 63"/>
                  <a:gd name="T10" fmla="*/ 0 w 70"/>
                  <a:gd name="T11" fmla="*/ 0 h 63"/>
                  <a:gd name="T12" fmla="*/ 0 w 70"/>
                  <a:gd name="T13" fmla="*/ 0 h 63"/>
                  <a:gd name="T14" fmla="*/ 0 w 70"/>
                  <a:gd name="T15" fmla="*/ 0 h 63"/>
                  <a:gd name="T16" fmla="*/ 1 w 70"/>
                  <a:gd name="T17" fmla="*/ 0 h 63"/>
                  <a:gd name="T18" fmla="*/ 3 w 70"/>
                  <a:gd name="T19" fmla="*/ 1 h 63"/>
                  <a:gd name="T20" fmla="*/ 3 w 70"/>
                  <a:gd name="T21" fmla="*/ 1 h 63"/>
                  <a:gd name="T22" fmla="*/ 3 w 70"/>
                  <a:gd name="T23" fmla="*/ 1 h 63"/>
                  <a:gd name="T24" fmla="*/ 3 w 70"/>
                  <a:gd name="T25" fmla="*/ 1 h 63"/>
                  <a:gd name="T26" fmla="*/ 3 w 70"/>
                  <a:gd name="T27" fmla="*/ 1 h 63"/>
                  <a:gd name="T28" fmla="*/ 3 w 70"/>
                  <a:gd name="T29" fmla="*/ 1 h 63"/>
                  <a:gd name="T30" fmla="*/ 3 w 70"/>
                  <a:gd name="T31" fmla="*/ 1 h 63"/>
                  <a:gd name="T32" fmla="*/ 3 w 70"/>
                  <a:gd name="T33" fmla="*/ 1 h 63"/>
                  <a:gd name="T34" fmla="*/ 3 w 70"/>
                  <a:gd name="T35" fmla="*/ 1 h 63"/>
                  <a:gd name="T36" fmla="*/ 1 w 70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3"/>
                  <a:gd name="T59" fmla="*/ 70 w 70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3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" name="Freeform 142"/>
              <p:cNvSpPr>
                <a:spLocks/>
              </p:cNvSpPr>
              <p:nvPr/>
            </p:nvSpPr>
            <p:spPr bwMode="auto">
              <a:xfrm>
                <a:off x="2672" y="2597"/>
                <a:ext cx="37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3 w 72"/>
                  <a:gd name="T19" fmla="*/ 2 h 62"/>
                  <a:gd name="T20" fmla="*/ 3 w 72"/>
                  <a:gd name="T21" fmla="*/ 2 h 62"/>
                  <a:gd name="T22" fmla="*/ 3 w 72"/>
                  <a:gd name="T23" fmla="*/ 2 h 62"/>
                  <a:gd name="T24" fmla="*/ 3 w 72"/>
                  <a:gd name="T25" fmla="*/ 2 h 62"/>
                  <a:gd name="T26" fmla="*/ 3 w 72"/>
                  <a:gd name="T27" fmla="*/ 2 h 62"/>
                  <a:gd name="T28" fmla="*/ 3 w 72"/>
                  <a:gd name="T29" fmla="*/ 2 h 62"/>
                  <a:gd name="T30" fmla="*/ 3 w 72"/>
                  <a:gd name="T31" fmla="*/ 2 h 62"/>
                  <a:gd name="T32" fmla="*/ 3 w 72"/>
                  <a:gd name="T33" fmla="*/ 2 h 62"/>
                  <a:gd name="T34" fmla="*/ 3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4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8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0" y="53"/>
                    </a:lnTo>
                    <a:lnTo>
                      <a:pt x="69" y="5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8" name="Freeform 143"/>
              <p:cNvSpPr>
                <a:spLocks/>
              </p:cNvSpPr>
              <p:nvPr/>
            </p:nvSpPr>
            <p:spPr bwMode="auto">
              <a:xfrm>
                <a:off x="2714" y="2633"/>
                <a:ext cx="37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3 w 72"/>
                  <a:gd name="T19" fmla="*/ 2 h 62"/>
                  <a:gd name="T20" fmla="*/ 3 w 72"/>
                  <a:gd name="T21" fmla="*/ 2 h 62"/>
                  <a:gd name="T22" fmla="*/ 3 w 72"/>
                  <a:gd name="T23" fmla="*/ 2 h 62"/>
                  <a:gd name="T24" fmla="*/ 3 w 72"/>
                  <a:gd name="T25" fmla="*/ 2 h 62"/>
                  <a:gd name="T26" fmla="*/ 3 w 72"/>
                  <a:gd name="T27" fmla="*/ 2 h 62"/>
                  <a:gd name="T28" fmla="*/ 3 w 72"/>
                  <a:gd name="T29" fmla="*/ 2 h 62"/>
                  <a:gd name="T30" fmla="*/ 3 w 72"/>
                  <a:gd name="T31" fmla="*/ 2 h 62"/>
                  <a:gd name="T32" fmla="*/ 3 w 72"/>
                  <a:gd name="T33" fmla="*/ 2 h 62"/>
                  <a:gd name="T34" fmla="*/ 3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64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9" name="Freeform 144"/>
              <p:cNvSpPr>
                <a:spLocks/>
              </p:cNvSpPr>
              <p:nvPr/>
            </p:nvSpPr>
            <p:spPr bwMode="auto">
              <a:xfrm>
                <a:off x="2757" y="2668"/>
                <a:ext cx="36" cy="32"/>
              </a:xfrm>
              <a:custGeom>
                <a:avLst/>
                <a:gdLst>
                  <a:gd name="T0" fmla="*/ 1 w 71"/>
                  <a:gd name="T1" fmla="*/ 1 h 64"/>
                  <a:gd name="T2" fmla="*/ 1 w 71"/>
                  <a:gd name="T3" fmla="*/ 0 h 64"/>
                  <a:gd name="T4" fmla="*/ 1 w 71"/>
                  <a:gd name="T5" fmla="*/ 0 h 64"/>
                  <a:gd name="T6" fmla="*/ 1 w 71"/>
                  <a:gd name="T7" fmla="*/ 1 h 64"/>
                  <a:gd name="T8" fmla="*/ 0 w 71"/>
                  <a:gd name="T9" fmla="*/ 1 h 64"/>
                  <a:gd name="T10" fmla="*/ 0 w 71"/>
                  <a:gd name="T11" fmla="*/ 1 h 64"/>
                  <a:gd name="T12" fmla="*/ 0 w 71"/>
                  <a:gd name="T13" fmla="*/ 1 h 64"/>
                  <a:gd name="T14" fmla="*/ 0 w 71"/>
                  <a:gd name="T15" fmla="*/ 1 h 64"/>
                  <a:gd name="T16" fmla="*/ 1 w 71"/>
                  <a:gd name="T17" fmla="*/ 1 h 64"/>
                  <a:gd name="T18" fmla="*/ 2 w 71"/>
                  <a:gd name="T19" fmla="*/ 1 h 64"/>
                  <a:gd name="T20" fmla="*/ 3 w 71"/>
                  <a:gd name="T21" fmla="*/ 2 h 64"/>
                  <a:gd name="T22" fmla="*/ 3 w 71"/>
                  <a:gd name="T23" fmla="*/ 2 h 64"/>
                  <a:gd name="T24" fmla="*/ 3 w 71"/>
                  <a:gd name="T25" fmla="*/ 1 h 64"/>
                  <a:gd name="T26" fmla="*/ 3 w 71"/>
                  <a:gd name="T27" fmla="*/ 1 h 64"/>
                  <a:gd name="T28" fmla="*/ 3 w 71"/>
                  <a:gd name="T29" fmla="*/ 1 h 64"/>
                  <a:gd name="T30" fmla="*/ 3 w 71"/>
                  <a:gd name="T31" fmla="*/ 1 h 64"/>
                  <a:gd name="T32" fmla="*/ 3 w 71"/>
                  <a:gd name="T33" fmla="*/ 1 h 64"/>
                  <a:gd name="T34" fmla="*/ 3 w 71"/>
                  <a:gd name="T35" fmla="*/ 1 h 64"/>
                  <a:gd name="T36" fmla="*/ 1 w 71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4"/>
                  <a:gd name="T59" fmla="*/ 71 w 71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4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3"/>
                    </a:lnTo>
                    <a:lnTo>
                      <a:pt x="66" y="64"/>
                    </a:lnTo>
                    <a:lnTo>
                      <a:pt x="68" y="64"/>
                    </a:lnTo>
                    <a:lnTo>
                      <a:pt x="69" y="63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8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0" name="Freeform 145"/>
              <p:cNvSpPr>
                <a:spLocks/>
              </p:cNvSpPr>
              <p:nvPr/>
            </p:nvSpPr>
            <p:spPr bwMode="auto">
              <a:xfrm>
                <a:off x="2799" y="2704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1" name="Freeform 146"/>
              <p:cNvSpPr>
                <a:spLocks/>
              </p:cNvSpPr>
              <p:nvPr/>
            </p:nvSpPr>
            <p:spPr bwMode="auto">
              <a:xfrm>
                <a:off x="2841" y="2740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2" name="Freeform 147"/>
              <p:cNvSpPr>
                <a:spLocks/>
              </p:cNvSpPr>
              <p:nvPr/>
            </p:nvSpPr>
            <p:spPr bwMode="auto">
              <a:xfrm>
                <a:off x="2883" y="2777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3" y="59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3" name="Freeform 148"/>
              <p:cNvSpPr>
                <a:spLocks/>
              </p:cNvSpPr>
              <p:nvPr/>
            </p:nvSpPr>
            <p:spPr bwMode="auto">
              <a:xfrm>
                <a:off x="2925" y="2813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4" y="61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6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4" name="Freeform 149"/>
              <p:cNvSpPr>
                <a:spLocks/>
              </p:cNvSpPr>
              <p:nvPr/>
            </p:nvSpPr>
            <p:spPr bwMode="auto">
              <a:xfrm>
                <a:off x="2968" y="2849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5" name="Freeform 150"/>
              <p:cNvSpPr>
                <a:spLocks/>
              </p:cNvSpPr>
              <p:nvPr/>
            </p:nvSpPr>
            <p:spPr bwMode="auto">
              <a:xfrm>
                <a:off x="3010" y="2884"/>
                <a:ext cx="35" cy="32"/>
              </a:xfrm>
              <a:custGeom>
                <a:avLst/>
                <a:gdLst>
                  <a:gd name="T0" fmla="*/ 0 w 71"/>
                  <a:gd name="T1" fmla="*/ 1 h 64"/>
                  <a:gd name="T2" fmla="*/ 0 w 71"/>
                  <a:gd name="T3" fmla="*/ 0 h 64"/>
                  <a:gd name="T4" fmla="*/ 0 w 71"/>
                  <a:gd name="T5" fmla="*/ 0 h 64"/>
                  <a:gd name="T6" fmla="*/ 0 w 71"/>
                  <a:gd name="T7" fmla="*/ 1 h 64"/>
                  <a:gd name="T8" fmla="*/ 0 w 71"/>
                  <a:gd name="T9" fmla="*/ 1 h 64"/>
                  <a:gd name="T10" fmla="*/ 0 w 71"/>
                  <a:gd name="T11" fmla="*/ 1 h 64"/>
                  <a:gd name="T12" fmla="*/ 0 w 71"/>
                  <a:gd name="T13" fmla="*/ 1 h 64"/>
                  <a:gd name="T14" fmla="*/ 0 w 71"/>
                  <a:gd name="T15" fmla="*/ 1 h 64"/>
                  <a:gd name="T16" fmla="*/ 0 w 71"/>
                  <a:gd name="T17" fmla="*/ 1 h 64"/>
                  <a:gd name="T18" fmla="*/ 2 w 71"/>
                  <a:gd name="T19" fmla="*/ 1 h 64"/>
                  <a:gd name="T20" fmla="*/ 2 w 71"/>
                  <a:gd name="T21" fmla="*/ 2 h 64"/>
                  <a:gd name="T22" fmla="*/ 2 w 71"/>
                  <a:gd name="T23" fmla="*/ 2 h 64"/>
                  <a:gd name="T24" fmla="*/ 2 w 71"/>
                  <a:gd name="T25" fmla="*/ 1 h 64"/>
                  <a:gd name="T26" fmla="*/ 2 w 71"/>
                  <a:gd name="T27" fmla="*/ 1 h 64"/>
                  <a:gd name="T28" fmla="*/ 2 w 71"/>
                  <a:gd name="T29" fmla="*/ 1 h 64"/>
                  <a:gd name="T30" fmla="*/ 2 w 71"/>
                  <a:gd name="T31" fmla="*/ 1 h 64"/>
                  <a:gd name="T32" fmla="*/ 2 w 71"/>
                  <a:gd name="T33" fmla="*/ 1 h 64"/>
                  <a:gd name="T34" fmla="*/ 2 w 71"/>
                  <a:gd name="T35" fmla="*/ 1 h 64"/>
                  <a:gd name="T36" fmla="*/ 0 w 71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4"/>
                  <a:gd name="T59" fmla="*/ 71 w 71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4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6" name="Freeform 151"/>
              <p:cNvSpPr>
                <a:spLocks/>
              </p:cNvSpPr>
              <p:nvPr/>
            </p:nvSpPr>
            <p:spPr bwMode="auto">
              <a:xfrm>
                <a:off x="3052" y="2920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7" name="Freeform 152"/>
              <p:cNvSpPr>
                <a:spLocks/>
              </p:cNvSpPr>
              <p:nvPr/>
            </p:nvSpPr>
            <p:spPr bwMode="auto">
              <a:xfrm>
                <a:off x="3094" y="2956"/>
                <a:ext cx="36" cy="31"/>
              </a:xfrm>
              <a:custGeom>
                <a:avLst/>
                <a:gdLst>
                  <a:gd name="T0" fmla="*/ 1 w 72"/>
                  <a:gd name="T1" fmla="*/ 0 h 63"/>
                  <a:gd name="T2" fmla="*/ 1 w 72"/>
                  <a:gd name="T3" fmla="*/ 0 h 63"/>
                  <a:gd name="T4" fmla="*/ 1 w 72"/>
                  <a:gd name="T5" fmla="*/ 0 h 63"/>
                  <a:gd name="T6" fmla="*/ 1 w 72"/>
                  <a:gd name="T7" fmla="*/ 0 h 63"/>
                  <a:gd name="T8" fmla="*/ 1 w 72"/>
                  <a:gd name="T9" fmla="*/ 0 h 63"/>
                  <a:gd name="T10" fmla="*/ 0 w 72"/>
                  <a:gd name="T11" fmla="*/ 0 h 63"/>
                  <a:gd name="T12" fmla="*/ 0 w 72"/>
                  <a:gd name="T13" fmla="*/ 0 h 63"/>
                  <a:gd name="T14" fmla="*/ 1 w 72"/>
                  <a:gd name="T15" fmla="*/ 0 h 63"/>
                  <a:gd name="T16" fmla="*/ 1 w 72"/>
                  <a:gd name="T17" fmla="*/ 0 h 63"/>
                  <a:gd name="T18" fmla="*/ 2 w 72"/>
                  <a:gd name="T19" fmla="*/ 1 h 63"/>
                  <a:gd name="T20" fmla="*/ 2 w 72"/>
                  <a:gd name="T21" fmla="*/ 1 h 63"/>
                  <a:gd name="T22" fmla="*/ 2 w 72"/>
                  <a:gd name="T23" fmla="*/ 1 h 63"/>
                  <a:gd name="T24" fmla="*/ 2 w 72"/>
                  <a:gd name="T25" fmla="*/ 1 h 63"/>
                  <a:gd name="T26" fmla="*/ 2 w 72"/>
                  <a:gd name="T27" fmla="*/ 1 h 63"/>
                  <a:gd name="T28" fmla="*/ 2 w 72"/>
                  <a:gd name="T29" fmla="*/ 1 h 63"/>
                  <a:gd name="T30" fmla="*/ 2 w 72"/>
                  <a:gd name="T31" fmla="*/ 1 h 63"/>
                  <a:gd name="T32" fmla="*/ 2 w 72"/>
                  <a:gd name="T33" fmla="*/ 1 h 63"/>
                  <a:gd name="T34" fmla="*/ 2 w 72"/>
                  <a:gd name="T35" fmla="*/ 1 h 63"/>
                  <a:gd name="T36" fmla="*/ 1 w 72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3"/>
                  <a:gd name="T59" fmla="*/ 72 w 72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3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64" y="63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8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8" name="Freeform 153"/>
              <p:cNvSpPr>
                <a:spLocks/>
              </p:cNvSpPr>
              <p:nvPr/>
            </p:nvSpPr>
            <p:spPr bwMode="auto">
              <a:xfrm>
                <a:off x="3136" y="2992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9" name="Freeform 154"/>
              <p:cNvSpPr>
                <a:spLocks/>
              </p:cNvSpPr>
              <p:nvPr/>
            </p:nvSpPr>
            <p:spPr bwMode="auto">
              <a:xfrm>
                <a:off x="3179" y="3028"/>
                <a:ext cx="35" cy="32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3 h 62"/>
                  <a:gd name="T22" fmla="*/ 2 w 70"/>
                  <a:gd name="T23" fmla="*/ 3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63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0" name="Freeform 155"/>
              <p:cNvSpPr>
                <a:spLocks/>
              </p:cNvSpPr>
              <p:nvPr/>
            </p:nvSpPr>
            <p:spPr bwMode="auto">
              <a:xfrm>
                <a:off x="3221" y="3065"/>
                <a:ext cx="35" cy="31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2 h 62"/>
                  <a:gd name="T22" fmla="*/ 2 w 70"/>
                  <a:gd name="T23" fmla="*/ 2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63" y="61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1" name="Freeform 156"/>
              <p:cNvSpPr>
                <a:spLocks/>
              </p:cNvSpPr>
              <p:nvPr/>
            </p:nvSpPr>
            <p:spPr bwMode="auto">
              <a:xfrm>
                <a:off x="3263" y="3100"/>
                <a:ext cx="36" cy="32"/>
              </a:xfrm>
              <a:custGeom>
                <a:avLst/>
                <a:gdLst>
                  <a:gd name="T0" fmla="*/ 1 w 72"/>
                  <a:gd name="T1" fmla="*/ 1 h 63"/>
                  <a:gd name="T2" fmla="*/ 1 w 72"/>
                  <a:gd name="T3" fmla="*/ 0 h 63"/>
                  <a:gd name="T4" fmla="*/ 1 w 72"/>
                  <a:gd name="T5" fmla="*/ 0 h 63"/>
                  <a:gd name="T6" fmla="*/ 1 w 72"/>
                  <a:gd name="T7" fmla="*/ 1 h 63"/>
                  <a:gd name="T8" fmla="*/ 1 w 72"/>
                  <a:gd name="T9" fmla="*/ 1 h 63"/>
                  <a:gd name="T10" fmla="*/ 0 w 72"/>
                  <a:gd name="T11" fmla="*/ 1 h 63"/>
                  <a:gd name="T12" fmla="*/ 0 w 72"/>
                  <a:gd name="T13" fmla="*/ 1 h 63"/>
                  <a:gd name="T14" fmla="*/ 1 w 72"/>
                  <a:gd name="T15" fmla="*/ 1 h 63"/>
                  <a:gd name="T16" fmla="*/ 1 w 72"/>
                  <a:gd name="T17" fmla="*/ 1 h 63"/>
                  <a:gd name="T18" fmla="*/ 1 w 72"/>
                  <a:gd name="T19" fmla="*/ 2 h 63"/>
                  <a:gd name="T20" fmla="*/ 2 w 72"/>
                  <a:gd name="T21" fmla="*/ 2 h 63"/>
                  <a:gd name="T22" fmla="*/ 2 w 72"/>
                  <a:gd name="T23" fmla="*/ 2 h 63"/>
                  <a:gd name="T24" fmla="*/ 2 w 72"/>
                  <a:gd name="T25" fmla="*/ 2 h 63"/>
                  <a:gd name="T26" fmla="*/ 2 w 72"/>
                  <a:gd name="T27" fmla="*/ 2 h 63"/>
                  <a:gd name="T28" fmla="*/ 2 w 72"/>
                  <a:gd name="T29" fmla="*/ 2 h 63"/>
                  <a:gd name="T30" fmla="*/ 2 w 72"/>
                  <a:gd name="T31" fmla="*/ 2 h 63"/>
                  <a:gd name="T32" fmla="*/ 2 w 72"/>
                  <a:gd name="T33" fmla="*/ 2 h 63"/>
                  <a:gd name="T34" fmla="*/ 2 w 72"/>
                  <a:gd name="T35" fmla="*/ 2 h 63"/>
                  <a:gd name="T36" fmla="*/ 1 w 72"/>
                  <a:gd name="T37" fmla="*/ 1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3"/>
                  <a:gd name="T59" fmla="*/ 72 w 72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3">
                    <a:moveTo>
                      <a:pt x="8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9" y="62"/>
                    </a:lnTo>
                    <a:lnTo>
                      <a:pt x="70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2" name="Freeform 157"/>
              <p:cNvSpPr>
                <a:spLocks/>
              </p:cNvSpPr>
              <p:nvPr/>
            </p:nvSpPr>
            <p:spPr bwMode="auto">
              <a:xfrm>
                <a:off x="3305" y="3136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8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3" name="Freeform 158"/>
              <p:cNvSpPr>
                <a:spLocks/>
              </p:cNvSpPr>
              <p:nvPr/>
            </p:nvSpPr>
            <p:spPr bwMode="auto">
              <a:xfrm>
                <a:off x="3348" y="3172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4" name="Freeform 159"/>
              <p:cNvSpPr>
                <a:spLocks/>
              </p:cNvSpPr>
              <p:nvPr/>
            </p:nvSpPr>
            <p:spPr bwMode="auto">
              <a:xfrm>
                <a:off x="3390" y="3208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5" name="Freeform 160"/>
              <p:cNvSpPr>
                <a:spLocks/>
              </p:cNvSpPr>
              <p:nvPr/>
            </p:nvSpPr>
            <p:spPr bwMode="auto">
              <a:xfrm>
                <a:off x="3432" y="3244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6" name="Freeform 161"/>
              <p:cNvSpPr>
                <a:spLocks/>
              </p:cNvSpPr>
              <p:nvPr/>
            </p:nvSpPr>
            <p:spPr bwMode="auto">
              <a:xfrm>
                <a:off x="3474" y="3280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7" name="Freeform 162"/>
              <p:cNvSpPr>
                <a:spLocks/>
              </p:cNvSpPr>
              <p:nvPr/>
            </p:nvSpPr>
            <p:spPr bwMode="auto">
              <a:xfrm>
                <a:off x="3516" y="3316"/>
                <a:ext cx="36" cy="32"/>
              </a:xfrm>
              <a:custGeom>
                <a:avLst/>
                <a:gdLst>
                  <a:gd name="T0" fmla="*/ 1 w 72"/>
                  <a:gd name="T1" fmla="*/ 1 h 64"/>
                  <a:gd name="T2" fmla="*/ 1 w 72"/>
                  <a:gd name="T3" fmla="*/ 0 h 64"/>
                  <a:gd name="T4" fmla="*/ 1 w 72"/>
                  <a:gd name="T5" fmla="*/ 0 h 64"/>
                  <a:gd name="T6" fmla="*/ 1 w 72"/>
                  <a:gd name="T7" fmla="*/ 1 h 64"/>
                  <a:gd name="T8" fmla="*/ 1 w 72"/>
                  <a:gd name="T9" fmla="*/ 1 h 64"/>
                  <a:gd name="T10" fmla="*/ 0 w 72"/>
                  <a:gd name="T11" fmla="*/ 1 h 64"/>
                  <a:gd name="T12" fmla="*/ 0 w 72"/>
                  <a:gd name="T13" fmla="*/ 1 h 64"/>
                  <a:gd name="T14" fmla="*/ 1 w 72"/>
                  <a:gd name="T15" fmla="*/ 1 h 64"/>
                  <a:gd name="T16" fmla="*/ 1 w 72"/>
                  <a:gd name="T17" fmla="*/ 1 h 64"/>
                  <a:gd name="T18" fmla="*/ 2 w 72"/>
                  <a:gd name="T19" fmla="*/ 1 h 64"/>
                  <a:gd name="T20" fmla="*/ 2 w 72"/>
                  <a:gd name="T21" fmla="*/ 2 h 64"/>
                  <a:gd name="T22" fmla="*/ 2 w 72"/>
                  <a:gd name="T23" fmla="*/ 2 h 64"/>
                  <a:gd name="T24" fmla="*/ 2 w 72"/>
                  <a:gd name="T25" fmla="*/ 1 h 64"/>
                  <a:gd name="T26" fmla="*/ 2 w 72"/>
                  <a:gd name="T27" fmla="*/ 1 h 64"/>
                  <a:gd name="T28" fmla="*/ 2 w 72"/>
                  <a:gd name="T29" fmla="*/ 1 h 64"/>
                  <a:gd name="T30" fmla="*/ 2 w 72"/>
                  <a:gd name="T31" fmla="*/ 1 h 64"/>
                  <a:gd name="T32" fmla="*/ 2 w 72"/>
                  <a:gd name="T33" fmla="*/ 1 h 64"/>
                  <a:gd name="T34" fmla="*/ 2 w 72"/>
                  <a:gd name="T35" fmla="*/ 1 h 64"/>
                  <a:gd name="T36" fmla="*/ 1 w 72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4"/>
                  <a:gd name="T59" fmla="*/ 72 w 7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4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8" name="Freeform 163"/>
              <p:cNvSpPr>
                <a:spLocks/>
              </p:cNvSpPr>
              <p:nvPr/>
            </p:nvSpPr>
            <p:spPr bwMode="auto">
              <a:xfrm>
                <a:off x="3558" y="3352"/>
                <a:ext cx="32" cy="27"/>
              </a:xfrm>
              <a:custGeom>
                <a:avLst/>
                <a:gdLst>
                  <a:gd name="T0" fmla="*/ 1 w 62"/>
                  <a:gd name="T1" fmla="*/ 0 h 55"/>
                  <a:gd name="T2" fmla="*/ 1 w 62"/>
                  <a:gd name="T3" fmla="*/ 0 h 55"/>
                  <a:gd name="T4" fmla="*/ 1 w 62"/>
                  <a:gd name="T5" fmla="*/ 0 h 55"/>
                  <a:gd name="T6" fmla="*/ 1 w 62"/>
                  <a:gd name="T7" fmla="*/ 0 h 55"/>
                  <a:gd name="T8" fmla="*/ 0 w 62"/>
                  <a:gd name="T9" fmla="*/ 0 h 55"/>
                  <a:gd name="T10" fmla="*/ 0 w 62"/>
                  <a:gd name="T11" fmla="*/ 0 h 55"/>
                  <a:gd name="T12" fmla="*/ 0 w 62"/>
                  <a:gd name="T13" fmla="*/ 0 h 55"/>
                  <a:gd name="T14" fmla="*/ 0 w 62"/>
                  <a:gd name="T15" fmla="*/ 0 h 55"/>
                  <a:gd name="T16" fmla="*/ 1 w 62"/>
                  <a:gd name="T17" fmla="*/ 0 h 55"/>
                  <a:gd name="T18" fmla="*/ 2 w 62"/>
                  <a:gd name="T19" fmla="*/ 1 h 55"/>
                  <a:gd name="T20" fmla="*/ 2 w 62"/>
                  <a:gd name="T21" fmla="*/ 1 h 55"/>
                  <a:gd name="T22" fmla="*/ 2 w 62"/>
                  <a:gd name="T23" fmla="*/ 1 h 55"/>
                  <a:gd name="T24" fmla="*/ 2 w 62"/>
                  <a:gd name="T25" fmla="*/ 1 h 55"/>
                  <a:gd name="T26" fmla="*/ 2 w 62"/>
                  <a:gd name="T27" fmla="*/ 1 h 55"/>
                  <a:gd name="T28" fmla="*/ 3 w 62"/>
                  <a:gd name="T29" fmla="*/ 1 h 55"/>
                  <a:gd name="T30" fmla="*/ 3 w 62"/>
                  <a:gd name="T31" fmla="*/ 1 h 55"/>
                  <a:gd name="T32" fmla="*/ 2 w 62"/>
                  <a:gd name="T33" fmla="*/ 1 h 55"/>
                  <a:gd name="T34" fmla="*/ 2 w 62"/>
                  <a:gd name="T35" fmla="*/ 1 h 55"/>
                  <a:gd name="T36" fmla="*/ 1 w 62"/>
                  <a:gd name="T37" fmla="*/ 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55"/>
                  <a:gd name="T59" fmla="*/ 62 w 62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55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55" y="55"/>
                    </a:lnTo>
                    <a:lnTo>
                      <a:pt x="57" y="55"/>
                    </a:lnTo>
                    <a:lnTo>
                      <a:pt x="59" y="53"/>
                    </a:lnTo>
                    <a:lnTo>
                      <a:pt x="60" y="52"/>
                    </a:lnTo>
                    <a:lnTo>
                      <a:pt x="62" y="50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155" name="Group 164"/>
            <p:cNvGrpSpPr>
              <a:grpSpLocks/>
            </p:cNvGrpSpPr>
            <p:nvPr/>
          </p:nvGrpSpPr>
          <p:grpSpPr bwMode="auto">
            <a:xfrm>
              <a:off x="3206" y="3223"/>
              <a:ext cx="194" cy="257"/>
              <a:chOff x="3238" y="3223"/>
              <a:chExt cx="194" cy="257"/>
            </a:xfrm>
          </p:grpSpPr>
          <p:sp>
            <p:nvSpPr>
              <p:cNvPr id="3156" name="Line 165"/>
              <p:cNvSpPr>
                <a:spLocks noChangeShapeType="1"/>
              </p:cNvSpPr>
              <p:nvPr/>
            </p:nvSpPr>
            <p:spPr bwMode="auto">
              <a:xfrm flipH="1">
                <a:off x="3269" y="3223"/>
                <a:ext cx="163" cy="21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7" name="Freeform 166"/>
              <p:cNvSpPr>
                <a:spLocks/>
              </p:cNvSpPr>
              <p:nvPr/>
            </p:nvSpPr>
            <p:spPr bwMode="auto">
              <a:xfrm>
                <a:off x="3238" y="3420"/>
                <a:ext cx="54" cy="60"/>
              </a:xfrm>
              <a:custGeom>
                <a:avLst/>
                <a:gdLst>
                  <a:gd name="T0" fmla="*/ 0 w 109"/>
                  <a:gd name="T1" fmla="*/ 0 h 120"/>
                  <a:gd name="T2" fmla="*/ 0 w 109"/>
                  <a:gd name="T3" fmla="*/ 4 h 120"/>
                  <a:gd name="T4" fmla="*/ 3 w 109"/>
                  <a:gd name="T5" fmla="*/ 3 h 120"/>
                  <a:gd name="T6" fmla="*/ 0 w 109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120"/>
                  <a:gd name="T14" fmla="*/ 109 w 109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120">
                    <a:moveTo>
                      <a:pt x="22" y="0"/>
                    </a:moveTo>
                    <a:lnTo>
                      <a:pt x="0" y="120"/>
                    </a:lnTo>
                    <a:lnTo>
                      <a:pt x="109" y="6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4615" name="Line 167"/>
          <p:cNvSpPr>
            <a:spLocks noChangeShapeType="1"/>
          </p:cNvSpPr>
          <p:nvPr/>
        </p:nvSpPr>
        <p:spPr bwMode="auto">
          <a:xfrm>
            <a:off x="1831975" y="3481388"/>
            <a:ext cx="9350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4616" name="Rectangle 168"/>
          <p:cNvSpPr>
            <a:spLocks noChangeArrowheads="1"/>
          </p:cNvSpPr>
          <p:nvPr/>
        </p:nvSpPr>
        <p:spPr bwMode="auto">
          <a:xfrm>
            <a:off x="3924300" y="3794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2000" i="1">
                <a:solidFill>
                  <a:srgbClr val="FF0000"/>
                </a:solidFill>
                <a:latin typeface="Symbol" pitchFamily="18" charset="2"/>
              </a:rPr>
              <a:t>·</a:t>
            </a:r>
            <a:endParaRPr lang="en-GB" sz="2000"/>
          </a:p>
        </p:txBody>
      </p:sp>
      <p:sp>
        <p:nvSpPr>
          <p:cNvPr id="104619" name="Text Box 171"/>
          <p:cNvSpPr txBox="1">
            <a:spLocks noChangeArrowheads="1"/>
          </p:cNvSpPr>
          <p:nvPr/>
        </p:nvSpPr>
        <p:spPr bwMode="auto">
          <a:xfrm>
            <a:off x="1763713" y="3141663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FF0000"/>
                </a:solidFill>
              </a:rPr>
              <a:t>nova solução básica factível</a:t>
            </a:r>
          </a:p>
        </p:txBody>
      </p:sp>
      <p:sp>
        <p:nvSpPr>
          <p:cNvPr id="104620" name="Text Box 172"/>
          <p:cNvSpPr txBox="1">
            <a:spLocks noChangeArrowheads="1"/>
          </p:cNvSpPr>
          <p:nvPr/>
        </p:nvSpPr>
        <p:spPr bwMode="auto">
          <a:xfrm>
            <a:off x="6943725" y="3798888"/>
            <a:ext cx="215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Solução ótima</a:t>
            </a:r>
          </a:p>
        </p:txBody>
      </p:sp>
      <p:sp>
        <p:nvSpPr>
          <p:cNvPr id="3091" name="Text Box 175"/>
          <p:cNvSpPr txBox="1">
            <a:spLocks noChangeArrowheads="1"/>
          </p:cNvSpPr>
          <p:nvPr/>
        </p:nvSpPr>
        <p:spPr bwMode="auto">
          <a:xfrm>
            <a:off x="4787900" y="40767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graphicFrame>
        <p:nvGraphicFramePr>
          <p:cNvPr id="104624" name="Object 176"/>
          <p:cNvGraphicFramePr>
            <a:graphicFrameLocks noChangeAspect="1"/>
          </p:cNvGraphicFramePr>
          <p:nvPr/>
        </p:nvGraphicFramePr>
        <p:xfrm>
          <a:off x="4111625" y="3803650"/>
          <a:ext cx="2692400" cy="304800"/>
        </p:xfrm>
        <a:graphic>
          <a:graphicData uri="http://schemas.openxmlformats.org/presentationml/2006/ole">
            <p:oleObj spid="_x0000_s3074" name="Equation" r:id="rId4" imgW="2692080" imgH="304560" progId="Equation.3">
              <p:embed/>
            </p:oleObj>
          </a:graphicData>
        </a:graphic>
      </p:graphicFrame>
      <p:grpSp>
        <p:nvGrpSpPr>
          <p:cNvPr id="9" name="Group 178"/>
          <p:cNvGrpSpPr>
            <a:grpSpLocks/>
          </p:cNvGrpSpPr>
          <p:nvPr/>
        </p:nvGrpSpPr>
        <p:grpSpPr bwMode="auto">
          <a:xfrm>
            <a:off x="63500" y="4076700"/>
            <a:ext cx="5278438" cy="2416175"/>
            <a:chOff x="145" y="2693"/>
            <a:chExt cx="3325" cy="1522"/>
          </a:xfrm>
        </p:grpSpPr>
        <p:grpSp>
          <p:nvGrpSpPr>
            <p:cNvPr id="3107" name="Group 67"/>
            <p:cNvGrpSpPr>
              <a:grpSpLocks/>
            </p:cNvGrpSpPr>
            <p:nvPr/>
          </p:nvGrpSpPr>
          <p:grpSpPr bwMode="auto">
            <a:xfrm>
              <a:off x="145" y="2693"/>
              <a:ext cx="1719" cy="1522"/>
              <a:chOff x="1913" y="1958"/>
              <a:chExt cx="1719" cy="1522"/>
            </a:xfrm>
          </p:grpSpPr>
          <p:grpSp>
            <p:nvGrpSpPr>
              <p:cNvPr id="3109" name="Group 68"/>
              <p:cNvGrpSpPr>
                <a:grpSpLocks/>
              </p:cNvGrpSpPr>
              <p:nvPr/>
            </p:nvGrpSpPr>
            <p:grpSpPr bwMode="auto">
              <a:xfrm>
                <a:off x="1913" y="1958"/>
                <a:ext cx="1719" cy="1466"/>
                <a:chOff x="1871" y="1913"/>
                <a:chExt cx="1719" cy="1466"/>
              </a:xfrm>
            </p:grpSpPr>
            <p:sp>
              <p:nvSpPr>
                <p:cNvPr id="3113" name="Freeform 69"/>
                <p:cNvSpPr>
                  <a:spLocks/>
                </p:cNvSpPr>
                <p:nvPr/>
              </p:nvSpPr>
              <p:spPr bwMode="auto">
                <a:xfrm>
                  <a:off x="1871" y="1913"/>
                  <a:ext cx="36" cy="31"/>
                </a:xfrm>
                <a:custGeom>
                  <a:avLst/>
                  <a:gdLst>
                    <a:gd name="T0" fmla="*/ 0 w 73"/>
                    <a:gd name="T1" fmla="*/ 1 h 62"/>
                    <a:gd name="T2" fmla="*/ 0 w 73"/>
                    <a:gd name="T3" fmla="*/ 0 h 62"/>
                    <a:gd name="T4" fmla="*/ 0 w 73"/>
                    <a:gd name="T5" fmla="*/ 0 h 62"/>
                    <a:gd name="T6" fmla="*/ 0 w 73"/>
                    <a:gd name="T7" fmla="*/ 1 h 62"/>
                    <a:gd name="T8" fmla="*/ 0 w 73"/>
                    <a:gd name="T9" fmla="*/ 1 h 62"/>
                    <a:gd name="T10" fmla="*/ 0 w 73"/>
                    <a:gd name="T11" fmla="*/ 1 h 62"/>
                    <a:gd name="T12" fmla="*/ 0 w 73"/>
                    <a:gd name="T13" fmla="*/ 1 h 62"/>
                    <a:gd name="T14" fmla="*/ 0 w 73"/>
                    <a:gd name="T15" fmla="*/ 1 h 62"/>
                    <a:gd name="T16" fmla="*/ 0 w 73"/>
                    <a:gd name="T17" fmla="*/ 1 h 62"/>
                    <a:gd name="T18" fmla="*/ 2 w 73"/>
                    <a:gd name="T19" fmla="*/ 2 h 62"/>
                    <a:gd name="T20" fmla="*/ 2 w 73"/>
                    <a:gd name="T21" fmla="*/ 2 h 62"/>
                    <a:gd name="T22" fmla="*/ 2 w 73"/>
                    <a:gd name="T23" fmla="*/ 2 h 62"/>
                    <a:gd name="T24" fmla="*/ 2 w 73"/>
                    <a:gd name="T25" fmla="*/ 2 h 62"/>
                    <a:gd name="T26" fmla="*/ 2 w 73"/>
                    <a:gd name="T27" fmla="*/ 2 h 62"/>
                    <a:gd name="T28" fmla="*/ 2 w 73"/>
                    <a:gd name="T29" fmla="*/ 2 h 62"/>
                    <a:gd name="T30" fmla="*/ 2 w 73"/>
                    <a:gd name="T31" fmla="*/ 2 h 62"/>
                    <a:gd name="T32" fmla="*/ 2 w 73"/>
                    <a:gd name="T33" fmla="*/ 2 h 62"/>
                    <a:gd name="T34" fmla="*/ 2 w 73"/>
                    <a:gd name="T35" fmla="*/ 2 h 62"/>
                    <a:gd name="T36" fmla="*/ 0 w 73"/>
                    <a:gd name="T37" fmla="*/ 1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"/>
                    <a:gd name="T58" fmla="*/ 0 h 62"/>
                    <a:gd name="T59" fmla="*/ 73 w 73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" h="62">
                      <a:moveTo>
                        <a:pt x="9" y="1"/>
                      </a:move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10"/>
                      </a:lnTo>
                      <a:lnTo>
                        <a:pt x="64" y="62"/>
                      </a:lnTo>
                      <a:lnTo>
                        <a:pt x="66" y="62"/>
                      </a:lnTo>
                      <a:lnTo>
                        <a:pt x="68" y="62"/>
                      </a:lnTo>
                      <a:lnTo>
                        <a:pt x="69" y="62"/>
                      </a:lnTo>
                      <a:lnTo>
                        <a:pt x="71" y="60"/>
                      </a:lnTo>
                      <a:lnTo>
                        <a:pt x="73" y="58"/>
                      </a:lnTo>
                      <a:lnTo>
                        <a:pt x="73" y="57"/>
                      </a:lnTo>
                      <a:lnTo>
                        <a:pt x="71" y="55"/>
                      </a:lnTo>
                      <a:lnTo>
                        <a:pt x="69" y="53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14" name="Freeform 70"/>
                <p:cNvSpPr>
                  <a:spLocks/>
                </p:cNvSpPr>
                <p:nvPr/>
              </p:nvSpPr>
              <p:spPr bwMode="auto">
                <a:xfrm>
                  <a:off x="1913" y="1949"/>
                  <a:ext cx="36" cy="31"/>
                </a:xfrm>
                <a:custGeom>
                  <a:avLst/>
                  <a:gdLst>
                    <a:gd name="T0" fmla="*/ 0 w 73"/>
                    <a:gd name="T1" fmla="*/ 0 h 62"/>
                    <a:gd name="T2" fmla="*/ 0 w 73"/>
                    <a:gd name="T3" fmla="*/ 0 h 62"/>
                    <a:gd name="T4" fmla="*/ 0 w 73"/>
                    <a:gd name="T5" fmla="*/ 0 h 62"/>
                    <a:gd name="T6" fmla="*/ 0 w 73"/>
                    <a:gd name="T7" fmla="*/ 0 h 62"/>
                    <a:gd name="T8" fmla="*/ 0 w 73"/>
                    <a:gd name="T9" fmla="*/ 1 h 62"/>
                    <a:gd name="T10" fmla="*/ 0 w 73"/>
                    <a:gd name="T11" fmla="*/ 1 h 62"/>
                    <a:gd name="T12" fmla="*/ 0 w 73"/>
                    <a:gd name="T13" fmla="*/ 1 h 62"/>
                    <a:gd name="T14" fmla="*/ 0 w 73"/>
                    <a:gd name="T15" fmla="*/ 1 h 62"/>
                    <a:gd name="T16" fmla="*/ 0 w 73"/>
                    <a:gd name="T17" fmla="*/ 1 h 62"/>
                    <a:gd name="T18" fmla="*/ 2 w 73"/>
                    <a:gd name="T19" fmla="*/ 2 h 62"/>
                    <a:gd name="T20" fmla="*/ 2 w 73"/>
                    <a:gd name="T21" fmla="*/ 2 h 62"/>
                    <a:gd name="T22" fmla="*/ 2 w 73"/>
                    <a:gd name="T23" fmla="*/ 2 h 62"/>
                    <a:gd name="T24" fmla="*/ 2 w 73"/>
                    <a:gd name="T25" fmla="*/ 2 h 62"/>
                    <a:gd name="T26" fmla="*/ 2 w 73"/>
                    <a:gd name="T27" fmla="*/ 2 h 62"/>
                    <a:gd name="T28" fmla="*/ 2 w 73"/>
                    <a:gd name="T29" fmla="*/ 2 h 62"/>
                    <a:gd name="T30" fmla="*/ 2 w 73"/>
                    <a:gd name="T31" fmla="*/ 2 h 62"/>
                    <a:gd name="T32" fmla="*/ 2 w 73"/>
                    <a:gd name="T33" fmla="*/ 2 h 62"/>
                    <a:gd name="T34" fmla="*/ 2 w 73"/>
                    <a:gd name="T35" fmla="*/ 2 h 62"/>
                    <a:gd name="T36" fmla="*/ 0 w 73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"/>
                    <a:gd name="T58" fmla="*/ 0 h 62"/>
                    <a:gd name="T59" fmla="*/ 73 w 73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" h="62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4" y="60"/>
                      </a:lnTo>
                      <a:lnTo>
                        <a:pt x="66" y="62"/>
                      </a:lnTo>
                      <a:lnTo>
                        <a:pt x="68" y="62"/>
                      </a:lnTo>
                      <a:lnTo>
                        <a:pt x="69" y="60"/>
                      </a:lnTo>
                      <a:lnTo>
                        <a:pt x="71" y="59"/>
                      </a:lnTo>
                      <a:lnTo>
                        <a:pt x="73" y="57"/>
                      </a:lnTo>
                      <a:lnTo>
                        <a:pt x="73" y="55"/>
                      </a:lnTo>
                      <a:lnTo>
                        <a:pt x="71" y="53"/>
                      </a:lnTo>
                      <a:lnTo>
                        <a:pt x="69" y="5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15" name="Freeform 71"/>
                <p:cNvSpPr>
                  <a:spLocks/>
                </p:cNvSpPr>
                <p:nvPr/>
              </p:nvSpPr>
              <p:spPr bwMode="auto">
                <a:xfrm>
                  <a:off x="1955" y="1985"/>
                  <a:ext cx="36" cy="32"/>
                </a:xfrm>
                <a:custGeom>
                  <a:avLst/>
                  <a:gdLst>
                    <a:gd name="T0" fmla="*/ 0 w 73"/>
                    <a:gd name="T1" fmla="*/ 0 h 62"/>
                    <a:gd name="T2" fmla="*/ 0 w 73"/>
                    <a:gd name="T3" fmla="*/ 0 h 62"/>
                    <a:gd name="T4" fmla="*/ 0 w 73"/>
                    <a:gd name="T5" fmla="*/ 0 h 62"/>
                    <a:gd name="T6" fmla="*/ 0 w 73"/>
                    <a:gd name="T7" fmla="*/ 0 h 62"/>
                    <a:gd name="T8" fmla="*/ 0 w 73"/>
                    <a:gd name="T9" fmla="*/ 1 h 62"/>
                    <a:gd name="T10" fmla="*/ 0 w 73"/>
                    <a:gd name="T11" fmla="*/ 1 h 62"/>
                    <a:gd name="T12" fmla="*/ 0 w 73"/>
                    <a:gd name="T13" fmla="*/ 1 h 62"/>
                    <a:gd name="T14" fmla="*/ 0 w 73"/>
                    <a:gd name="T15" fmla="*/ 1 h 62"/>
                    <a:gd name="T16" fmla="*/ 0 w 73"/>
                    <a:gd name="T17" fmla="*/ 1 h 62"/>
                    <a:gd name="T18" fmla="*/ 2 w 73"/>
                    <a:gd name="T19" fmla="*/ 2 h 62"/>
                    <a:gd name="T20" fmla="*/ 2 w 73"/>
                    <a:gd name="T21" fmla="*/ 3 h 62"/>
                    <a:gd name="T22" fmla="*/ 2 w 73"/>
                    <a:gd name="T23" fmla="*/ 3 h 62"/>
                    <a:gd name="T24" fmla="*/ 2 w 73"/>
                    <a:gd name="T25" fmla="*/ 2 h 62"/>
                    <a:gd name="T26" fmla="*/ 2 w 73"/>
                    <a:gd name="T27" fmla="*/ 2 h 62"/>
                    <a:gd name="T28" fmla="*/ 2 w 73"/>
                    <a:gd name="T29" fmla="*/ 2 h 62"/>
                    <a:gd name="T30" fmla="*/ 2 w 73"/>
                    <a:gd name="T31" fmla="*/ 2 h 62"/>
                    <a:gd name="T32" fmla="*/ 2 w 73"/>
                    <a:gd name="T33" fmla="*/ 2 h 62"/>
                    <a:gd name="T34" fmla="*/ 2 w 73"/>
                    <a:gd name="T35" fmla="*/ 2 h 62"/>
                    <a:gd name="T36" fmla="*/ 0 w 73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"/>
                    <a:gd name="T58" fmla="*/ 0 h 62"/>
                    <a:gd name="T59" fmla="*/ 73 w 73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" h="62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64" y="60"/>
                      </a:lnTo>
                      <a:lnTo>
                        <a:pt x="66" y="62"/>
                      </a:lnTo>
                      <a:lnTo>
                        <a:pt x="68" y="62"/>
                      </a:lnTo>
                      <a:lnTo>
                        <a:pt x="69" y="60"/>
                      </a:lnTo>
                      <a:lnTo>
                        <a:pt x="71" y="59"/>
                      </a:lnTo>
                      <a:lnTo>
                        <a:pt x="73" y="57"/>
                      </a:lnTo>
                      <a:lnTo>
                        <a:pt x="73" y="55"/>
                      </a:lnTo>
                      <a:lnTo>
                        <a:pt x="71" y="54"/>
                      </a:lnTo>
                      <a:lnTo>
                        <a:pt x="69" y="5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16" name="Freeform 72"/>
                <p:cNvSpPr>
                  <a:spLocks/>
                </p:cNvSpPr>
                <p:nvPr/>
              </p:nvSpPr>
              <p:spPr bwMode="auto">
                <a:xfrm>
                  <a:off x="1998" y="2021"/>
                  <a:ext cx="35" cy="32"/>
                </a:xfrm>
                <a:custGeom>
                  <a:avLst/>
                  <a:gdLst>
                    <a:gd name="T0" fmla="*/ 0 w 71"/>
                    <a:gd name="T1" fmla="*/ 1 h 63"/>
                    <a:gd name="T2" fmla="*/ 0 w 71"/>
                    <a:gd name="T3" fmla="*/ 0 h 63"/>
                    <a:gd name="T4" fmla="*/ 0 w 71"/>
                    <a:gd name="T5" fmla="*/ 0 h 63"/>
                    <a:gd name="T6" fmla="*/ 0 w 71"/>
                    <a:gd name="T7" fmla="*/ 1 h 63"/>
                    <a:gd name="T8" fmla="*/ 0 w 71"/>
                    <a:gd name="T9" fmla="*/ 1 h 63"/>
                    <a:gd name="T10" fmla="*/ 0 w 71"/>
                    <a:gd name="T11" fmla="*/ 1 h 63"/>
                    <a:gd name="T12" fmla="*/ 0 w 71"/>
                    <a:gd name="T13" fmla="*/ 1 h 63"/>
                    <a:gd name="T14" fmla="*/ 0 w 71"/>
                    <a:gd name="T15" fmla="*/ 1 h 63"/>
                    <a:gd name="T16" fmla="*/ 0 w 71"/>
                    <a:gd name="T17" fmla="*/ 1 h 63"/>
                    <a:gd name="T18" fmla="*/ 2 w 71"/>
                    <a:gd name="T19" fmla="*/ 2 h 63"/>
                    <a:gd name="T20" fmla="*/ 2 w 71"/>
                    <a:gd name="T21" fmla="*/ 2 h 63"/>
                    <a:gd name="T22" fmla="*/ 2 w 71"/>
                    <a:gd name="T23" fmla="*/ 2 h 63"/>
                    <a:gd name="T24" fmla="*/ 2 w 71"/>
                    <a:gd name="T25" fmla="*/ 2 h 63"/>
                    <a:gd name="T26" fmla="*/ 2 w 71"/>
                    <a:gd name="T27" fmla="*/ 2 h 63"/>
                    <a:gd name="T28" fmla="*/ 2 w 71"/>
                    <a:gd name="T29" fmla="*/ 2 h 63"/>
                    <a:gd name="T30" fmla="*/ 2 w 71"/>
                    <a:gd name="T31" fmla="*/ 2 h 63"/>
                    <a:gd name="T32" fmla="*/ 2 w 71"/>
                    <a:gd name="T33" fmla="*/ 2 h 63"/>
                    <a:gd name="T34" fmla="*/ 2 w 71"/>
                    <a:gd name="T35" fmla="*/ 2 h 63"/>
                    <a:gd name="T36" fmla="*/ 0 w 71"/>
                    <a:gd name="T37" fmla="*/ 1 h 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1"/>
                    <a:gd name="T58" fmla="*/ 0 h 63"/>
                    <a:gd name="T59" fmla="*/ 71 w 71"/>
                    <a:gd name="T60" fmla="*/ 63 h 6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1" h="63">
                      <a:moveTo>
                        <a:pt x="7" y="1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64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9" y="62"/>
                      </a:lnTo>
                      <a:lnTo>
                        <a:pt x="71" y="60"/>
                      </a:lnTo>
                      <a:lnTo>
                        <a:pt x="71" y="58"/>
                      </a:lnTo>
                      <a:lnTo>
                        <a:pt x="71" y="57"/>
                      </a:lnTo>
                      <a:lnTo>
                        <a:pt x="71" y="55"/>
                      </a:lnTo>
                      <a:lnTo>
                        <a:pt x="69" y="53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17" name="Freeform 73"/>
                <p:cNvSpPr>
                  <a:spLocks/>
                </p:cNvSpPr>
                <p:nvPr/>
              </p:nvSpPr>
              <p:spPr bwMode="auto">
                <a:xfrm>
                  <a:off x="2040" y="2057"/>
                  <a:ext cx="35" cy="31"/>
                </a:xfrm>
                <a:custGeom>
                  <a:avLst/>
                  <a:gdLst>
                    <a:gd name="T0" fmla="*/ 0 w 71"/>
                    <a:gd name="T1" fmla="*/ 1 h 62"/>
                    <a:gd name="T2" fmla="*/ 0 w 71"/>
                    <a:gd name="T3" fmla="*/ 0 h 62"/>
                    <a:gd name="T4" fmla="*/ 0 w 71"/>
                    <a:gd name="T5" fmla="*/ 0 h 62"/>
                    <a:gd name="T6" fmla="*/ 0 w 71"/>
                    <a:gd name="T7" fmla="*/ 1 h 62"/>
                    <a:gd name="T8" fmla="*/ 0 w 71"/>
                    <a:gd name="T9" fmla="*/ 1 h 62"/>
                    <a:gd name="T10" fmla="*/ 0 w 71"/>
                    <a:gd name="T11" fmla="*/ 1 h 62"/>
                    <a:gd name="T12" fmla="*/ 0 w 71"/>
                    <a:gd name="T13" fmla="*/ 1 h 62"/>
                    <a:gd name="T14" fmla="*/ 0 w 71"/>
                    <a:gd name="T15" fmla="*/ 1 h 62"/>
                    <a:gd name="T16" fmla="*/ 0 w 71"/>
                    <a:gd name="T17" fmla="*/ 1 h 62"/>
                    <a:gd name="T18" fmla="*/ 2 w 71"/>
                    <a:gd name="T19" fmla="*/ 2 h 62"/>
                    <a:gd name="T20" fmla="*/ 2 w 71"/>
                    <a:gd name="T21" fmla="*/ 2 h 62"/>
                    <a:gd name="T22" fmla="*/ 2 w 71"/>
                    <a:gd name="T23" fmla="*/ 2 h 62"/>
                    <a:gd name="T24" fmla="*/ 2 w 71"/>
                    <a:gd name="T25" fmla="*/ 2 h 62"/>
                    <a:gd name="T26" fmla="*/ 2 w 71"/>
                    <a:gd name="T27" fmla="*/ 2 h 62"/>
                    <a:gd name="T28" fmla="*/ 2 w 71"/>
                    <a:gd name="T29" fmla="*/ 2 h 62"/>
                    <a:gd name="T30" fmla="*/ 2 w 71"/>
                    <a:gd name="T31" fmla="*/ 2 h 62"/>
                    <a:gd name="T32" fmla="*/ 2 w 71"/>
                    <a:gd name="T33" fmla="*/ 2 h 62"/>
                    <a:gd name="T34" fmla="*/ 2 w 71"/>
                    <a:gd name="T35" fmla="*/ 2 h 62"/>
                    <a:gd name="T36" fmla="*/ 0 w 71"/>
                    <a:gd name="T37" fmla="*/ 1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1"/>
                    <a:gd name="T58" fmla="*/ 0 h 62"/>
                    <a:gd name="T59" fmla="*/ 71 w 71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1" h="62">
                      <a:moveTo>
                        <a:pt x="7" y="1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64" y="62"/>
                      </a:lnTo>
                      <a:lnTo>
                        <a:pt x="66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0"/>
                      </a:lnTo>
                      <a:lnTo>
                        <a:pt x="71" y="59"/>
                      </a:lnTo>
                      <a:lnTo>
                        <a:pt x="71" y="57"/>
                      </a:lnTo>
                      <a:lnTo>
                        <a:pt x="71" y="55"/>
                      </a:lnTo>
                      <a:lnTo>
                        <a:pt x="69" y="53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18" name="Freeform 74"/>
                <p:cNvSpPr>
                  <a:spLocks/>
                </p:cNvSpPr>
                <p:nvPr/>
              </p:nvSpPr>
              <p:spPr bwMode="auto">
                <a:xfrm>
                  <a:off x="2082" y="2093"/>
                  <a:ext cx="36" cy="31"/>
                </a:xfrm>
                <a:custGeom>
                  <a:avLst/>
                  <a:gdLst>
                    <a:gd name="T0" fmla="*/ 1 w 72"/>
                    <a:gd name="T1" fmla="*/ 1 h 62"/>
                    <a:gd name="T2" fmla="*/ 1 w 72"/>
                    <a:gd name="T3" fmla="*/ 0 h 62"/>
                    <a:gd name="T4" fmla="*/ 1 w 72"/>
                    <a:gd name="T5" fmla="*/ 0 h 62"/>
                    <a:gd name="T6" fmla="*/ 1 w 72"/>
                    <a:gd name="T7" fmla="*/ 1 h 62"/>
                    <a:gd name="T8" fmla="*/ 1 w 72"/>
                    <a:gd name="T9" fmla="*/ 1 h 62"/>
                    <a:gd name="T10" fmla="*/ 0 w 72"/>
                    <a:gd name="T11" fmla="*/ 1 h 62"/>
                    <a:gd name="T12" fmla="*/ 0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2 w 72"/>
                    <a:gd name="T19" fmla="*/ 2 h 62"/>
                    <a:gd name="T20" fmla="*/ 2 w 72"/>
                    <a:gd name="T21" fmla="*/ 2 h 62"/>
                    <a:gd name="T22" fmla="*/ 2 w 72"/>
                    <a:gd name="T23" fmla="*/ 2 h 62"/>
                    <a:gd name="T24" fmla="*/ 2 w 72"/>
                    <a:gd name="T25" fmla="*/ 2 h 62"/>
                    <a:gd name="T26" fmla="*/ 2 w 72"/>
                    <a:gd name="T27" fmla="*/ 2 h 62"/>
                    <a:gd name="T28" fmla="*/ 2 w 72"/>
                    <a:gd name="T29" fmla="*/ 2 h 62"/>
                    <a:gd name="T30" fmla="*/ 2 w 72"/>
                    <a:gd name="T31" fmla="*/ 2 h 62"/>
                    <a:gd name="T32" fmla="*/ 2 w 72"/>
                    <a:gd name="T33" fmla="*/ 2 h 62"/>
                    <a:gd name="T34" fmla="*/ 2 w 72"/>
                    <a:gd name="T35" fmla="*/ 2 h 62"/>
                    <a:gd name="T36" fmla="*/ 1 w 72"/>
                    <a:gd name="T37" fmla="*/ 1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2"/>
                    <a:gd name="T59" fmla="*/ 72 w 72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2">
                      <a:moveTo>
                        <a:pt x="8" y="2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10"/>
                      </a:lnTo>
                      <a:lnTo>
                        <a:pt x="64" y="62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0"/>
                      </a:lnTo>
                      <a:lnTo>
                        <a:pt x="72" y="59"/>
                      </a:lnTo>
                      <a:lnTo>
                        <a:pt x="72" y="57"/>
                      </a:lnTo>
                      <a:lnTo>
                        <a:pt x="71" y="55"/>
                      </a:lnTo>
                      <a:lnTo>
                        <a:pt x="69" y="5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19" name="Freeform 75"/>
                <p:cNvSpPr>
                  <a:spLocks/>
                </p:cNvSpPr>
                <p:nvPr/>
              </p:nvSpPr>
              <p:spPr bwMode="auto">
                <a:xfrm>
                  <a:off x="2124" y="2129"/>
                  <a:ext cx="36" cy="31"/>
                </a:xfrm>
                <a:custGeom>
                  <a:avLst/>
                  <a:gdLst>
                    <a:gd name="T0" fmla="*/ 1 w 72"/>
                    <a:gd name="T1" fmla="*/ 0 h 62"/>
                    <a:gd name="T2" fmla="*/ 1 w 72"/>
                    <a:gd name="T3" fmla="*/ 0 h 62"/>
                    <a:gd name="T4" fmla="*/ 1 w 72"/>
                    <a:gd name="T5" fmla="*/ 0 h 62"/>
                    <a:gd name="T6" fmla="*/ 1 w 72"/>
                    <a:gd name="T7" fmla="*/ 0 h 62"/>
                    <a:gd name="T8" fmla="*/ 1 w 72"/>
                    <a:gd name="T9" fmla="*/ 1 h 62"/>
                    <a:gd name="T10" fmla="*/ 0 w 72"/>
                    <a:gd name="T11" fmla="*/ 1 h 62"/>
                    <a:gd name="T12" fmla="*/ 0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2 w 72"/>
                    <a:gd name="T19" fmla="*/ 2 h 62"/>
                    <a:gd name="T20" fmla="*/ 2 w 72"/>
                    <a:gd name="T21" fmla="*/ 2 h 62"/>
                    <a:gd name="T22" fmla="*/ 2 w 72"/>
                    <a:gd name="T23" fmla="*/ 2 h 62"/>
                    <a:gd name="T24" fmla="*/ 2 w 72"/>
                    <a:gd name="T25" fmla="*/ 2 h 62"/>
                    <a:gd name="T26" fmla="*/ 2 w 72"/>
                    <a:gd name="T27" fmla="*/ 2 h 62"/>
                    <a:gd name="T28" fmla="*/ 2 w 72"/>
                    <a:gd name="T29" fmla="*/ 2 h 62"/>
                    <a:gd name="T30" fmla="*/ 2 w 72"/>
                    <a:gd name="T31" fmla="*/ 2 h 62"/>
                    <a:gd name="T32" fmla="*/ 2 w 72"/>
                    <a:gd name="T33" fmla="*/ 2 h 62"/>
                    <a:gd name="T34" fmla="*/ 2 w 72"/>
                    <a:gd name="T35" fmla="*/ 2 h 62"/>
                    <a:gd name="T36" fmla="*/ 1 w 72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2"/>
                    <a:gd name="T59" fmla="*/ 72 w 72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2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64" y="62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1"/>
                      </a:lnTo>
                      <a:lnTo>
                        <a:pt x="72" y="59"/>
                      </a:lnTo>
                      <a:lnTo>
                        <a:pt x="72" y="57"/>
                      </a:lnTo>
                      <a:lnTo>
                        <a:pt x="71" y="56"/>
                      </a:lnTo>
                      <a:lnTo>
                        <a:pt x="69" y="5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20" name="Freeform 76"/>
                <p:cNvSpPr>
                  <a:spLocks/>
                </p:cNvSpPr>
                <p:nvPr/>
              </p:nvSpPr>
              <p:spPr bwMode="auto">
                <a:xfrm>
                  <a:off x="2167" y="2165"/>
                  <a:ext cx="35" cy="31"/>
                </a:xfrm>
                <a:custGeom>
                  <a:avLst/>
                  <a:gdLst>
                    <a:gd name="T0" fmla="*/ 1 w 70"/>
                    <a:gd name="T1" fmla="*/ 0 h 63"/>
                    <a:gd name="T2" fmla="*/ 1 w 70"/>
                    <a:gd name="T3" fmla="*/ 0 h 63"/>
                    <a:gd name="T4" fmla="*/ 1 w 70"/>
                    <a:gd name="T5" fmla="*/ 0 h 63"/>
                    <a:gd name="T6" fmla="*/ 1 w 70"/>
                    <a:gd name="T7" fmla="*/ 0 h 63"/>
                    <a:gd name="T8" fmla="*/ 0 w 70"/>
                    <a:gd name="T9" fmla="*/ 0 h 63"/>
                    <a:gd name="T10" fmla="*/ 0 w 70"/>
                    <a:gd name="T11" fmla="*/ 0 h 63"/>
                    <a:gd name="T12" fmla="*/ 0 w 70"/>
                    <a:gd name="T13" fmla="*/ 0 h 63"/>
                    <a:gd name="T14" fmla="*/ 0 w 70"/>
                    <a:gd name="T15" fmla="*/ 0 h 63"/>
                    <a:gd name="T16" fmla="*/ 1 w 70"/>
                    <a:gd name="T17" fmla="*/ 0 h 63"/>
                    <a:gd name="T18" fmla="*/ 1 w 70"/>
                    <a:gd name="T19" fmla="*/ 1 h 63"/>
                    <a:gd name="T20" fmla="*/ 2 w 70"/>
                    <a:gd name="T21" fmla="*/ 1 h 63"/>
                    <a:gd name="T22" fmla="*/ 2 w 70"/>
                    <a:gd name="T23" fmla="*/ 1 h 63"/>
                    <a:gd name="T24" fmla="*/ 2 w 70"/>
                    <a:gd name="T25" fmla="*/ 1 h 63"/>
                    <a:gd name="T26" fmla="*/ 2 w 70"/>
                    <a:gd name="T27" fmla="*/ 1 h 63"/>
                    <a:gd name="T28" fmla="*/ 2 w 70"/>
                    <a:gd name="T29" fmla="*/ 1 h 63"/>
                    <a:gd name="T30" fmla="*/ 2 w 70"/>
                    <a:gd name="T31" fmla="*/ 1 h 63"/>
                    <a:gd name="T32" fmla="*/ 2 w 70"/>
                    <a:gd name="T33" fmla="*/ 1 h 63"/>
                    <a:gd name="T34" fmla="*/ 2 w 70"/>
                    <a:gd name="T35" fmla="*/ 1 h 63"/>
                    <a:gd name="T36" fmla="*/ 1 w 70"/>
                    <a:gd name="T37" fmla="*/ 0 h 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"/>
                    <a:gd name="T58" fmla="*/ 0 h 63"/>
                    <a:gd name="T59" fmla="*/ 70 w 70"/>
                    <a:gd name="T60" fmla="*/ 63 h 6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" h="63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63" y="61"/>
                      </a:lnTo>
                      <a:lnTo>
                        <a:pt x="65" y="63"/>
                      </a:lnTo>
                      <a:lnTo>
                        <a:pt x="67" y="63"/>
                      </a:lnTo>
                      <a:lnTo>
                        <a:pt x="68" y="61"/>
                      </a:lnTo>
                      <a:lnTo>
                        <a:pt x="70" y="59"/>
                      </a:lnTo>
                      <a:lnTo>
                        <a:pt x="70" y="57"/>
                      </a:lnTo>
                      <a:lnTo>
                        <a:pt x="70" y="56"/>
                      </a:lnTo>
                      <a:lnTo>
                        <a:pt x="70" y="54"/>
                      </a:lnTo>
                      <a:lnTo>
                        <a:pt x="68" y="5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21" name="Freeform 77"/>
                <p:cNvSpPr>
                  <a:spLocks/>
                </p:cNvSpPr>
                <p:nvPr/>
              </p:nvSpPr>
              <p:spPr bwMode="auto">
                <a:xfrm>
                  <a:off x="2209" y="2201"/>
                  <a:ext cx="35" cy="31"/>
                </a:xfrm>
                <a:custGeom>
                  <a:avLst/>
                  <a:gdLst>
                    <a:gd name="T0" fmla="*/ 1 w 70"/>
                    <a:gd name="T1" fmla="*/ 0 h 62"/>
                    <a:gd name="T2" fmla="*/ 1 w 70"/>
                    <a:gd name="T3" fmla="*/ 0 h 62"/>
                    <a:gd name="T4" fmla="*/ 1 w 70"/>
                    <a:gd name="T5" fmla="*/ 0 h 62"/>
                    <a:gd name="T6" fmla="*/ 1 w 70"/>
                    <a:gd name="T7" fmla="*/ 0 h 62"/>
                    <a:gd name="T8" fmla="*/ 0 w 70"/>
                    <a:gd name="T9" fmla="*/ 1 h 62"/>
                    <a:gd name="T10" fmla="*/ 0 w 70"/>
                    <a:gd name="T11" fmla="*/ 1 h 62"/>
                    <a:gd name="T12" fmla="*/ 0 w 70"/>
                    <a:gd name="T13" fmla="*/ 1 h 62"/>
                    <a:gd name="T14" fmla="*/ 0 w 70"/>
                    <a:gd name="T15" fmla="*/ 1 h 62"/>
                    <a:gd name="T16" fmla="*/ 1 w 70"/>
                    <a:gd name="T17" fmla="*/ 1 h 62"/>
                    <a:gd name="T18" fmla="*/ 1 w 70"/>
                    <a:gd name="T19" fmla="*/ 2 h 62"/>
                    <a:gd name="T20" fmla="*/ 2 w 70"/>
                    <a:gd name="T21" fmla="*/ 2 h 62"/>
                    <a:gd name="T22" fmla="*/ 2 w 70"/>
                    <a:gd name="T23" fmla="*/ 2 h 62"/>
                    <a:gd name="T24" fmla="*/ 2 w 70"/>
                    <a:gd name="T25" fmla="*/ 2 h 62"/>
                    <a:gd name="T26" fmla="*/ 2 w 70"/>
                    <a:gd name="T27" fmla="*/ 2 h 62"/>
                    <a:gd name="T28" fmla="*/ 2 w 70"/>
                    <a:gd name="T29" fmla="*/ 2 h 62"/>
                    <a:gd name="T30" fmla="*/ 2 w 70"/>
                    <a:gd name="T31" fmla="*/ 2 h 62"/>
                    <a:gd name="T32" fmla="*/ 2 w 70"/>
                    <a:gd name="T33" fmla="*/ 2 h 62"/>
                    <a:gd name="T34" fmla="*/ 2 w 70"/>
                    <a:gd name="T35" fmla="*/ 2 h 62"/>
                    <a:gd name="T36" fmla="*/ 1 w 70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"/>
                    <a:gd name="T58" fmla="*/ 0 h 62"/>
                    <a:gd name="T59" fmla="*/ 70 w 70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" h="6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63" y="60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8" y="60"/>
                      </a:lnTo>
                      <a:lnTo>
                        <a:pt x="70" y="58"/>
                      </a:lnTo>
                      <a:lnTo>
                        <a:pt x="70" y="57"/>
                      </a:lnTo>
                      <a:lnTo>
                        <a:pt x="70" y="55"/>
                      </a:lnTo>
                      <a:lnTo>
                        <a:pt x="70" y="53"/>
                      </a:lnTo>
                      <a:lnTo>
                        <a:pt x="68" y="5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22" name="Freeform 78"/>
                <p:cNvSpPr>
                  <a:spLocks/>
                </p:cNvSpPr>
                <p:nvPr/>
              </p:nvSpPr>
              <p:spPr bwMode="auto">
                <a:xfrm>
                  <a:off x="2251" y="2237"/>
                  <a:ext cx="35" cy="31"/>
                </a:xfrm>
                <a:custGeom>
                  <a:avLst/>
                  <a:gdLst>
                    <a:gd name="T0" fmla="*/ 1 w 70"/>
                    <a:gd name="T1" fmla="*/ 0 h 64"/>
                    <a:gd name="T2" fmla="*/ 1 w 70"/>
                    <a:gd name="T3" fmla="*/ 0 h 64"/>
                    <a:gd name="T4" fmla="*/ 1 w 70"/>
                    <a:gd name="T5" fmla="*/ 0 h 64"/>
                    <a:gd name="T6" fmla="*/ 1 w 70"/>
                    <a:gd name="T7" fmla="*/ 0 h 64"/>
                    <a:gd name="T8" fmla="*/ 0 w 70"/>
                    <a:gd name="T9" fmla="*/ 0 h 64"/>
                    <a:gd name="T10" fmla="*/ 0 w 70"/>
                    <a:gd name="T11" fmla="*/ 0 h 64"/>
                    <a:gd name="T12" fmla="*/ 0 w 70"/>
                    <a:gd name="T13" fmla="*/ 0 h 64"/>
                    <a:gd name="T14" fmla="*/ 0 w 70"/>
                    <a:gd name="T15" fmla="*/ 0 h 64"/>
                    <a:gd name="T16" fmla="*/ 1 w 70"/>
                    <a:gd name="T17" fmla="*/ 0 h 64"/>
                    <a:gd name="T18" fmla="*/ 1 w 70"/>
                    <a:gd name="T19" fmla="*/ 1 h 64"/>
                    <a:gd name="T20" fmla="*/ 2 w 70"/>
                    <a:gd name="T21" fmla="*/ 1 h 64"/>
                    <a:gd name="T22" fmla="*/ 2 w 70"/>
                    <a:gd name="T23" fmla="*/ 1 h 64"/>
                    <a:gd name="T24" fmla="*/ 2 w 70"/>
                    <a:gd name="T25" fmla="*/ 1 h 64"/>
                    <a:gd name="T26" fmla="*/ 2 w 70"/>
                    <a:gd name="T27" fmla="*/ 1 h 64"/>
                    <a:gd name="T28" fmla="*/ 2 w 70"/>
                    <a:gd name="T29" fmla="*/ 1 h 64"/>
                    <a:gd name="T30" fmla="*/ 2 w 70"/>
                    <a:gd name="T31" fmla="*/ 1 h 64"/>
                    <a:gd name="T32" fmla="*/ 2 w 70"/>
                    <a:gd name="T33" fmla="*/ 1 h 64"/>
                    <a:gd name="T34" fmla="*/ 2 w 70"/>
                    <a:gd name="T35" fmla="*/ 1 h 64"/>
                    <a:gd name="T36" fmla="*/ 1 w 70"/>
                    <a:gd name="T37" fmla="*/ 0 h 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"/>
                    <a:gd name="T58" fmla="*/ 0 h 64"/>
                    <a:gd name="T59" fmla="*/ 70 w 70"/>
                    <a:gd name="T60" fmla="*/ 64 h 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" h="64">
                      <a:moveTo>
                        <a:pt x="6" y="2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63" y="62"/>
                      </a:lnTo>
                      <a:lnTo>
                        <a:pt x="65" y="64"/>
                      </a:lnTo>
                      <a:lnTo>
                        <a:pt x="67" y="64"/>
                      </a:lnTo>
                      <a:lnTo>
                        <a:pt x="68" y="62"/>
                      </a:lnTo>
                      <a:lnTo>
                        <a:pt x="70" y="61"/>
                      </a:lnTo>
                      <a:lnTo>
                        <a:pt x="70" y="59"/>
                      </a:lnTo>
                      <a:lnTo>
                        <a:pt x="70" y="57"/>
                      </a:lnTo>
                      <a:lnTo>
                        <a:pt x="70" y="56"/>
                      </a:lnTo>
                      <a:lnTo>
                        <a:pt x="68" y="54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23" name="Freeform 79"/>
                <p:cNvSpPr>
                  <a:spLocks/>
                </p:cNvSpPr>
                <p:nvPr/>
              </p:nvSpPr>
              <p:spPr bwMode="auto">
                <a:xfrm>
                  <a:off x="2293" y="2273"/>
                  <a:ext cx="36" cy="31"/>
                </a:xfrm>
                <a:custGeom>
                  <a:avLst/>
                  <a:gdLst>
                    <a:gd name="T0" fmla="*/ 1 w 72"/>
                    <a:gd name="T1" fmla="*/ 1 h 62"/>
                    <a:gd name="T2" fmla="*/ 1 w 72"/>
                    <a:gd name="T3" fmla="*/ 0 h 62"/>
                    <a:gd name="T4" fmla="*/ 1 w 72"/>
                    <a:gd name="T5" fmla="*/ 0 h 62"/>
                    <a:gd name="T6" fmla="*/ 1 w 72"/>
                    <a:gd name="T7" fmla="*/ 1 h 62"/>
                    <a:gd name="T8" fmla="*/ 1 w 72"/>
                    <a:gd name="T9" fmla="*/ 1 h 62"/>
                    <a:gd name="T10" fmla="*/ 0 w 72"/>
                    <a:gd name="T11" fmla="*/ 1 h 62"/>
                    <a:gd name="T12" fmla="*/ 0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1 w 72"/>
                    <a:gd name="T19" fmla="*/ 2 h 62"/>
                    <a:gd name="T20" fmla="*/ 2 w 72"/>
                    <a:gd name="T21" fmla="*/ 2 h 62"/>
                    <a:gd name="T22" fmla="*/ 2 w 72"/>
                    <a:gd name="T23" fmla="*/ 2 h 62"/>
                    <a:gd name="T24" fmla="*/ 2 w 72"/>
                    <a:gd name="T25" fmla="*/ 2 h 62"/>
                    <a:gd name="T26" fmla="*/ 2 w 72"/>
                    <a:gd name="T27" fmla="*/ 2 h 62"/>
                    <a:gd name="T28" fmla="*/ 2 w 72"/>
                    <a:gd name="T29" fmla="*/ 2 h 62"/>
                    <a:gd name="T30" fmla="*/ 2 w 72"/>
                    <a:gd name="T31" fmla="*/ 2 h 62"/>
                    <a:gd name="T32" fmla="*/ 2 w 72"/>
                    <a:gd name="T33" fmla="*/ 2 h 62"/>
                    <a:gd name="T34" fmla="*/ 2 w 72"/>
                    <a:gd name="T35" fmla="*/ 2 h 62"/>
                    <a:gd name="T36" fmla="*/ 1 w 72"/>
                    <a:gd name="T37" fmla="*/ 1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2"/>
                    <a:gd name="T59" fmla="*/ 72 w 72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2">
                      <a:moveTo>
                        <a:pt x="8" y="2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3" y="10"/>
                      </a:lnTo>
                      <a:lnTo>
                        <a:pt x="63" y="62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8" y="62"/>
                      </a:lnTo>
                      <a:lnTo>
                        <a:pt x="70" y="61"/>
                      </a:lnTo>
                      <a:lnTo>
                        <a:pt x="72" y="59"/>
                      </a:lnTo>
                      <a:lnTo>
                        <a:pt x="72" y="57"/>
                      </a:lnTo>
                      <a:lnTo>
                        <a:pt x="70" y="56"/>
                      </a:lnTo>
                      <a:lnTo>
                        <a:pt x="68" y="5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24" name="Freeform 80"/>
                <p:cNvSpPr>
                  <a:spLocks/>
                </p:cNvSpPr>
                <p:nvPr/>
              </p:nvSpPr>
              <p:spPr bwMode="auto">
                <a:xfrm>
                  <a:off x="2335" y="2309"/>
                  <a:ext cx="36" cy="31"/>
                </a:xfrm>
                <a:custGeom>
                  <a:avLst/>
                  <a:gdLst>
                    <a:gd name="T0" fmla="*/ 1 w 72"/>
                    <a:gd name="T1" fmla="*/ 1 h 62"/>
                    <a:gd name="T2" fmla="*/ 1 w 72"/>
                    <a:gd name="T3" fmla="*/ 0 h 62"/>
                    <a:gd name="T4" fmla="*/ 1 w 72"/>
                    <a:gd name="T5" fmla="*/ 0 h 62"/>
                    <a:gd name="T6" fmla="*/ 1 w 72"/>
                    <a:gd name="T7" fmla="*/ 1 h 62"/>
                    <a:gd name="T8" fmla="*/ 1 w 72"/>
                    <a:gd name="T9" fmla="*/ 1 h 62"/>
                    <a:gd name="T10" fmla="*/ 0 w 72"/>
                    <a:gd name="T11" fmla="*/ 1 h 62"/>
                    <a:gd name="T12" fmla="*/ 0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1 w 72"/>
                    <a:gd name="T19" fmla="*/ 2 h 62"/>
                    <a:gd name="T20" fmla="*/ 2 w 72"/>
                    <a:gd name="T21" fmla="*/ 2 h 62"/>
                    <a:gd name="T22" fmla="*/ 2 w 72"/>
                    <a:gd name="T23" fmla="*/ 2 h 62"/>
                    <a:gd name="T24" fmla="*/ 2 w 72"/>
                    <a:gd name="T25" fmla="*/ 2 h 62"/>
                    <a:gd name="T26" fmla="*/ 2 w 72"/>
                    <a:gd name="T27" fmla="*/ 2 h 62"/>
                    <a:gd name="T28" fmla="*/ 2 w 72"/>
                    <a:gd name="T29" fmla="*/ 2 h 62"/>
                    <a:gd name="T30" fmla="*/ 2 w 72"/>
                    <a:gd name="T31" fmla="*/ 2 h 62"/>
                    <a:gd name="T32" fmla="*/ 2 w 72"/>
                    <a:gd name="T33" fmla="*/ 2 h 62"/>
                    <a:gd name="T34" fmla="*/ 2 w 72"/>
                    <a:gd name="T35" fmla="*/ 2 h 62"/>
                    <a:gd name="T36" fmla="*/ 1 w 72"/>
                    <a:gd name="T37" fmla="*/ 1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2"/>
                    <a:gd name="T59" fmla="*/ 72 w 72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2">
                      <a:moveTo>
                        <a:pt x="8" y="1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3" y="10"/>
                      </a:lnTo>
                      <a:lnTo>
                        <a:pt x="63" y="62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8" y="62"/>
                      </a:lnTo>
                      <a:lnTo>
                        <a:pt x="70" y="60"/>
                      </a:lnTo>
                      <a:lnTo>
                        <a:pt x="72" y="58"/>
                      </a:lnTo>
                      <a:lnTo>
                        <a:pt x="72" y="57"/>
                      </a:lnTo>
                      <a:lnTo>
                        <a:pt x="70" y="55"/>
                      </a:lnTo>
                      <a:lnTo>
                        <a:pt x="68" y="53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25" name="Freeform 81"/>
                <p:cNvSpPr>
                  <a:spLocks/>
                </p:cNvSpPr>
                <p:nvPr/>
              </p:nvSpPr>
              <p:spPr bwMode="auto">
                <a:xfrm>
                  <a:off x="2378" y="2345"/>
                  <a:ext cx="35" cy="31"/>
                </a:xfrm>
                <a:custGeom>
                  <a:avLst/>
                  <a:gdLst>
                    <a:gd name="T0" fmla="*/ 0 w 71"/>
                    <a:gd name="T1" fmla="*/ 0 h 62"/>
                    <a:gd name="T2" fmla="*/ 0 w 71"/>
                    <a:gd name="T3" fmla="*/ 0 h 62"/>
                    <a:gd name="T4" fmla="*/ 0 w 71"/>
                    <a:gd name="T5" fmla="*/ 0 h 62"/>
                    <a:gd name="T6" fmla="*/ 0 w 71"/>
                    <a:gd name="T7" fmla="*/ 0 h 62"/>
                    <a:gd name="T8" fmla="*/ 0 w 71"/>
                    <a:gd name="T9" fmla="*/ 1 h 62"/>
                    <a:gd name="T10" fmla="*/ 0 w 71"/>
                    <a:gd name="T11" fmla="*/ 1 h 62"/>
                    <a:gd name="T12" fmla="*/ 0 w 71"/>
                    <a:gd name="T13" fmla="*/ 1 h 62"/>
                    <a:gd name="T14" fmla="*/ 0 w 71"/>
                    <a:gd name="T15" fmla="*/ 1 h 62"/>
                    <a:gd name="T16" fmla="*/ 0 w 71"/>
                    <a:gd name="T17" fmla="*/ 1 h 62"/>
                    <a:gd name="T18" fmla="*/ 2 w 71"/>
                    <a:gd name="T19" fmla="*/ 2 h 62"/>
                    <a:gd name="T20" fmla="*/ 2 w 71"/>
                    <a:gd name="T21" fmla="*/ 2 h 62"/>
                    <a:gd name="T22" fmla="*/ 2 w 71"/>
                    <a:gd name="T23" fmla="*/ 2 h 62"/>
                    <a:gd name="T24" fmla="*/ 2 w 71"/>
                    <a:gd name="T25" fmla="*/ 2 h 62"/>
                    <a:gd name="T26" fmla="*/ 2 w 71"/>
                    <a:gd name="T27" fmla="*/ 2 h 62"/>
                    <a:gd name="T28" fmla="*/ 2 w 71"/>
                    <a:gd name="T29" fmla="*/ 2 h 62"/>
                    <a:gd name="T30" fmla="*/ 2 w 71"/>
                    <a:gd name="T31" fmla="*/ 2 h 62"/>
                    <a:gd name="T32" fmla="*/ 2 w 71"/>
                    <a:gd name="T33" fmla="*/ 2 h 62"/>
                    <a:gd name="T34" fmla="*/ 2 w 71"/>
                    <a:gd name="T35" fmla="*/ 2 h 62"/>
                    <a:gd name="T36" fmla="*/ 0 w 71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1"/>
                    <a:gd name="T58" fmla="*/ 0 h 62"/>
                    <a:gd name="T59" fmla="*/ 71 w 71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1" h="62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64" y="62"/>
                      </a:lnTo>
                      <a:lnTo>
                        <a:pt x="66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0"/>
                      </a:lnTo>
                      <a:lnTo>
                        <a:pt x="71" y="59"/>
                      </a:lnTo>
                      <a:lnTo>
                        <a:pt x="71" y="57"/>
                      </a:lnTo>
                      <a:lnTo>
                        <a:pt x="71" y="55"/>
                      </a:lnTo>
                      <a:lnTo>
                        <a:pt x="69" y="5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26" name="Freeform 82"/>
                <p:cNvSpPr>
                  <a:spLocks/>
                </p:cNvSpPr>
                <p:nvPr/>
              </p:nvSpPr>
              <p:spPr bwMode="auto">
                <a:xfrm>
                  <a:off x="2420" y="2381"/>
                  <a:ext cx="35" cy="31"/>
                </a:xfrm>
                <a:custGeom>
                  <a:avLst/>
                  <a:gdLst>
                    <a:gd name="T0" fmla="*/ 0 w 71"/>
                    <a:gd name="T1" fmla="*/ 0 h 62"/>
                    <a:gd name="T2" fmla="*/ 0 w 71"/>
                    <a:gd name="T3" fmla="*/ 0 h 62"/>
                    <a:gd name="T4" fmla="*/ 0 w 71"/>
                    <a:gd name="T5" fmla="*/ 0 h 62"/>
                    <a:gd name="T6" fmla="*/ 0 w 71"/>
                    <a:gd name="T7" fmla="*/ 0 h 62"/>
                    <a:gd name="T8" fmla="*/ 0 w 71"/>
                    <a:gd name="T9" fmla="*/ 1 h 62"/>
                    <a:gd name="T10" fmla="*/ 0 w 71"/>
                    <a:gd name="T11" fmla="*/ 1 h 62"/>
                    <a:gd name="T12" fmla="*/ 0 w 71"/>
                    <a:gd name="T13" fmla="*/ 1 h 62"/>
                    <a:gd name="T14" fmla="*/ 0 w 71"/>
                    <a:gd name="T15" fmla="*/ 1 h 62"/>
                    <a:gd name="T16" fmla="*/ 0 w 71"/>
                    <a:gd name="T17" fmla="*/ 1 h 62"/>
                    <a:gd name="T18" fmla="*/ 2 w 71"/>
                    <a:gd name="T19" fmla="*/ 2 h 62"/>
                    <a:gd name="T20" fmla="*/ 2 w 71"/>
                    <a:gd name="T21" fmla="*/ 2 h 62"/>
                    <a:gd name="T22" fmla="*/ 2 w 71"/>
                    <a:gd name="T23" fmla="*/ 2 h 62"/>
                    <a:gd name="T24" fmla="*/ 2 w 71"/>
                    <a:gd name="T25" fmla="*/ 2 h 62"/>
                    <a:gd name="T26" fmla="*/ 2 w 71"/>
                    <a:gd name="T27" fmla="*/ 2 h 62"/>
                    <a:gd name="T28" fmla="*/ 2 w 71"/>
                    <a:gd name="T29" fmla="*/ 2 h 62"/>
                    <a:gd name="T30" fmla="*/ 2 w 71"/>
                    <a:gd name="T31" fmla="*/ 2 h 62"/>
                    <a:gd name="T32" fmla="*/ 2 w 71"/>
                    <a:gd name="T33" fmla="*/ 2 h 62"/>
                    <a:gd name="T34" fmla="*/ 2 w 71"/>
                    <a:gd name="T35" fmla="*/ 2 h 62"/>
                    <a:gd name="T36" fmla="*/ 0 w 71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1"/>
                    <a:gd name="T58" fmla="*/ 0 h 62"/>
                    <a:gd name="T59" fmla="*/ 71 w 71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1" h="62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64" y="60"/>
                      </a:lnTo>
                      <a:lnTo>
                        <a:pt x="66" y="62"/>
                      </a:lnTo>
                      <a:lnTo>
                        <a:pt x="67" y="62"/>
                      </a:lnTo>
                      <a:lnTo>
                        <a:pt x="69" y="60"/>
                      </a:lnTo>
                      <a:lnTo>
                        <a:pt x="71" y="59"/>
                      </a:lnTo>
                      <a:lnTo>
                        <a:pt x="71" y="57"/>
                      </a:lnTo>
                      <a:lnTo>
                        <a:pt x="71" y="55"/>
                      </a:lnTo>
                      <a:lnTo>
                        <a:pt x="71" y="54"/>
                      </a:lnTo>
                      <a:lnTo>
                        <a:pt x="69" y="5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27" name="Freeform 83"/>
                <p:cNvSpPr>
                  <a:spLocks/>
                </p:cNvSpPr>
                <p:nvPr/>
              </p:nvSpPr>
              <p:spPr bwMode="auto">
                <a:xfrm>
                  <a:off x="2462" y="2417"/>
                  <a:ext cx="36" cy="31"/>
                </a:xfrm>
                <a:custGeom>
                  <a:avLst/>
                  <a:gdLst>
                    <a:gd name="T0" fmla="*/ 1 w 72"/>
                    <a:gd name="T1" fmla="*/ 0 h 62"/>
                    <a:gd name="T2" fmla="*/ 1 w 72"/>
                    <a:gd name="T3" fmla="*/ 0 h 62"/>
                    <a:gd name="T4" fmla="*/ 1 w 72"/>
                    <a:gd name="T5" fmla="*/ 0 h 62"/>
                    <a:gd name="T6" fmla="*/ 1 w 72"/>
                    <a:gd name="T7" fmla="*/ 0 h 62"/>
                    <a:gd name="T8" fmla="*/ 1 w 72"/>
                    <a:gd name="T9" fmla="*/ 1 h 62"/>
                    <a:gd name="T10" fmla="*/ 0 w 72"/>
                    <a:gd name="T11" fmla="*/ 1 h 62"/>
                    <a:gd name="T12" fmla="*/ 0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2 w 72"/>
                    <a:gd name="T19" fmla="*/ 2 h 62"/>
                    <a:gd name="T20" fmla="*/ 2 w 72"/>
                    <a:gd name="T21" fmla="*/ 2 h 62"/>
                    <a:gd name="T22" fmla="*/ 2 w 72"/>
                    <a:gd name="T23" fmla="*/ 2 h 62"/>
                    <a:gd name="T24" fmla="*/ 2 w 72"/>
                    <a:gd name="T25" fmla="*/ 2 h 62"/>
                    <a:gd name="T26" fmla="*/ 2 w 72"/>
                    <a:gd name="T27" fmla="*/ 2 h 62"/>
                    <a:gd name="T28" fmla="*/ 2 w 72"/>
                    <a:gd name="T29" fmla="*/ 2 h 62"/>
                    <a:gd name="T30" fmla="*/ 2 w 72"/>
                    <a:gd name="T31" fmla="*/ 2 h 62"/>
                    <a:gd name="T32" fmla="*/ 2 w 72"/>
                    <a:gd name="T33" fmla="*/ 2 h 62"/>
                    <a:gd name="T34" fmla="*/ 2 w 72"/>
                    <a:gd name="T35" fmla="*/ 2 h 62"/>
                    <a:gd name="T36" fmla="*/ 1 w 72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2"/>
                    <a:gd name="T59" fmla="*/ 72 w 72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2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64" y="61"/>
                      </a:lnTo>
                      <a:lnTo>
                        <a:pt x="66" y="62"/>
                      </a:lnTo>
                      <a:lnTo>
                        <a:pt x="67" y="62"/>
                      </a:lnTo>
                      <a:lnTo>
                        <a:pt x="69" y="61"/>
                      </a:lnTo>
                      <a:lnTo>
                        <a:pt x="71" y="59"/>
                      </a:lnTo>
                      <a:lnTo>
                        <a:pt x="72" y="57"/>
                      </a:lnTo>
                      <a:lnTo>
                        <a:pt x="72" y="56"/>
                      </a:lnTo>
                      <a:lnTo>
                        <a:pt x="71" y="54"/>
                      </a:lnTo>
                      <a:lnTo>
                        <a:pt x="69" y="5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28" name="Freeform 84"/>
                <p:cNvSpPr>
                  <a:spLocks/>
                </p:cNvSpPr>
                <p:nvPr/>
              </p:nvSpPr>
              <p:spPr bwMode="auto">
                <a:xfrm>
                  <a:off x="2504" y="2452"/>
                  <a:ext cx="36" cy="32"/>
                </a:xfrm>
                <a:custGeom>
                  <a:avLst/>
                  <a:gdLst>
                    <a:gd name="T0" fmla="*/ 1 w 72"/>
                    <a:gd name="T1" fmla="*/ 1 h 64"/>
                    <a:gd name="T2" fmla="*/ 1 w 72"/>
                    <a:gd name="T3" fmla="*/ 0 h 64"/>
                    <a:gd name="T4" fmla="*/ 1 w 72"/>
                    <a:gd name="T5" fmla="*/ 0 h 64"/>
                    <a:gd name="T6" fmla="*/ 1 w 72"/>
                    <a:gd name="T7" fmla="*/ 1 h 64"/>
                    <a:gd name="T8" fmla="*/ 1 w 72"/>
                    <a:gd name="T9" fmla="*/ 1 h 64"/>
                    <a:gd name="T10" fmla="*/ 0 w 72"/>
                    <a:gd name="T11" fmla="*/ 1 h 64"/>
                    <a:gd name="T12" fmla="*/ 0 w 72"/>
                    <a:gd name="T13" fmla="*/ 1 h 64"/>
                    <a:gd name="T14" fmla="*/ 1 w 72"/>
                    <a:gd name="T15" fmla="*/ 1 h 64"/>
                    <a:gd name="T16" fmla="*/ 1 w 72"/>
                    <a:gd name="T17" fmla="*/ 1 h 64"/>
                    <a:gd name="T18" fmla="*/ 2 w 72"/>
                    <a:gd name="T19" fmla="*/ 1 h 64"/>
                    <a:gd name="T20" fmla="*/ 2 w 72"/>
                    <a:gd name="T21" fmla="*/ 2 h 64"/>
                    <a:gd name="T22" fmla="*/ 2 w 72"/>
                    <a:gd name="T23" fmla="*/ 2 h 64"/>
                    <a:gd name="T24" fmla="*/ 2 w 72"/>
                    <a:gd name="T25" fmla="*/ 1 h 64"/>
                    <a:gd name="T26" fmla="*/ 2 w 72"/>
                    <a:gd name="T27" fmla="*/ 1 h 64"/>
                    <a:gd name="T28" fmla="*/ 2 w 72"/>
                    <a:gd name="T29" fmla="*/ 1 h 64"/>
                    <a:gd name="T30" fmla="*/ 2 w 72"/>
                    <a:gd name="T31" fmla="*/ 1 h 64"/>
                    <a:gd name="T32" fmla="*/ 2 w 72"/>
                    <a:gd name="T33" fmla="*/ 1 h 64"/>
                    <a:gd name="T34" fmla="*/ 2 w 72"/>
                    <a:gd name="T35" fmla="*/ 1 h 64"/>
                    <a:gd name="T36" fmla="*/ 1 w 72"/>
                    <a:gd name="T37" fmla="*/ 1 h 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4"/>
                    <a:gd name="T59" fmla="*/ 72 w 72"/>
                    <a:gd name="T60" fmla="*/ 64 h 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4">
                      <a:moveTo>
                        <a:pt x="9" y="1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10"/>
                      </a:lnTo>
                      <a:lnTo>
                        <a:pt x="64" y="62"/>
                      </a:lnTo>
                      <a:lnTo>
                        <a:pt x="66" y="64"/>
                      </a:lnTo>
                      <a:lnTo>
                        <a:pt x="67" y="64"/>
                      </a:lnTo>
                      <a:lnTo>
                        <a:pt x="69" y="62"/>
                      </a:lnTo>
                      <a:lnTo>
                        <a:pt x="71" y="60"/>
                      </a:lnTo>
                      <a:lnTo>
                        <a:pt x="72" y="59"/>
                      </a:lnTo>
                      <a:lnTo>
                        <a:pt x="72" y="57"/>
                      </a:lnTo>
                      <a:lnTo>
                        <a:pt x="71" y="55"/>
                      </a:lnTo>
                      <a:lnTo>
                        <a:pt x="69" y="54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29" name="Freeform 85"/>
                <p:cNvSpPr>
                  <a:spLocks/>
                </p:cNvSpPr>
                <p:nvPr/>
              </p:nvSpPr>
              <p:spPr bwMode="auto">
                <a:xfrm>
                  <a:off x="2546" y="2488"/>
                  <a:ext cx="36" cy="32"/>
                </a:xfrm>
                <a:custGeom>
                  <a:avLst/>
                  <a:gdLst>
                    <a:gd name="T0" fmla="*/ 1 w 72"/>
                    <a:gd name="T1" fmla="*/ 1 h 62"/>
                    <a:gd name="T2" fmla="*/ 1 w 72"/>
                    <a:gd name="T3" fmla="*/ 0 h 62"/>
                    <a:gd name="T4" fmla="*/ 1 w 72"/>
                    <a:gd name="T5" fmla="*/ 0 h 62"/>
                    <a:gd name="T6" fmla="*/ 1 w 72"/>
                    <a:gd name="T7" fmla="*/ 1 h 62"/>
                    <a:gd name="T8" fmla="*/ 1 w 72"/>
                    <a:gd name="T9" fmla="*/ 1 h 62"/>
                    <a:gd name="T10" fmla="*/ 0 w 72"/>
                    <a:gd name="T11" fmla="*/ 1 h 62"/>
                    <a:gd name="T12" fmla="*/ 0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2 w 72"/>
                    <a:gd name="T19" fmla="*/ 3 h 62"/>
                    <a:gd name="T20" fmla="*/ 2 w 72"/>
                    <a:gd name="T21" fmla="*/ 3 h 62"/>
                    <a:gd name="T22" fmla="*/ 2 w 72"/>
                    <a:gd name="T23" fmla="*/ 3 h 62"/>
                    <a:gd name="T24" fmla="*/ 2 w 72"/>
                    <a:gd name="T25" fmla="*/ 3 h 62"/>
                    <a:gd name="T26" fmla="*/ 2 w 72"/>
                    <a:gd name="T27" fmla="*/ 2 h 62"/>
                    <a:gd name="T28" fmla="*/ 2 w 72"/>
                    <a:gd name="T29" fmla="*/ 2 h 62"/>
                    <a:gd name="T30" fmla="*/ 2 w 72"/>
                    <a:gd name="T31" fmla="*/ 2 h 62"/>
                    <a:gd name="T32" fmla="*/ 2 w 72"/>
                    <a:gd name="T33" fmla="*/ 2 h 62"/>
                    <a:gd name="T34" fmla="*/ 2 w 72"/>
                    <a:gd name="T35" fmla="*/ 2 h 62"/>
                    <a:gd name="T36" fmla="*/ 1 w 72"/>
                    <a:gd name="T37" fmla="*/ 1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2"/>
                    <a:gd name="T59" fmla="*/ 72 w 72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2">
                      <a:moveTo>
                        <a:pt x="9" y="2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10"/>
                      </a:lnTo>
                      <a:lnTo>
                        <a:pt x="64" y="62"/>
                      </a:lnTo>
                      <a:lnTo>
                        <a:pt x="66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0"/>
                      </a:lnTo>
                      <a:lnTo>
                        <a:pt x="72" y="59"/>
                      </a:lnTo>
                      <a:lnTo>
                        <a:pt x="72" y="57"/>
                      </a:lnTo>
                      <a:lnTo>
                        <a:pt x="71" y="55"/>
                      </a:lnTo>
                      <a:lnTo>
                        <a:pt x="69" y="54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30" name="Freeform 86"/>
                <p:cNvSpPr>
                  <a:spLocks/>
                </p:cNvSpPr>
                <p:nvPr/>
              </p:nvSpPr>
              <p:spPr bwMode="auto">
                <a:xfrm>
                  <a:off x="2588" y="2525"/>
                  <a:ext cx="36" cy="31"/>
                </a:xfrm>
                <a:custGeom>
                  <a:avLst/>
                  <a:gdLst>
                    <a:gd name="T0" fmla="*/ 1 w 70"/>
                    <a:gd name="T1" fmla="*/ 1 h 62"/>
                    <a:gd name="T2" fmla="*/ 1 w 70"/>
                    <a:gd name="T3" fmla="*/ 0 h 62"/>
                    <a:gd name="T4" fmla="*/ 1 w 70"/>
                    <a:gd name="T5" fmla="*/ 0 h 62"/>
                    <a:gd name="T6" fmla="*/ 1 w 70"/>
                    <a:gd name="T7" fmla="*/ 1 h 62"/>
                    <a:gd name="T8" fmla="*/ 0 w 70"/>
                    <a:gd name="T9" fmla="*/ 1 h 62"/>
                    <a:gd name="T10" fmla="*/ 0 w 70"/>
                    <a:gd name="T11" fmla="*/ 1 h 62"/>
                    <a:gd name="T12" fmla="*/ 0 w 70"/>
                    <a:gd name="T13" fmla="*/ 1 h 62"/>
                    <a:gd name="T14" fmla="*/ 0 w 70"/>
                    <a:gd name="T15" fmla="*/ 1 h 62"/>
                    <a:gd name="T16" fmla="*/ 1 w 70"/>
                    <a:gd name="T17" fmla="*/ 1 h 62"/>
                    <a:gd name="T18" fmla="*/ 3 w 70"/>
                    <a:gd name="T19" fmla="*/ 2 h 62"/>
                    <a:gd name="T20" fmla="*/ 3 w 70"/>
                    <a:gd name="T21" fmla="*/ 2 h 62"/>
                    <a:gd name="T22" fmla="*/ 3 w 70"/>
                    <a:gd name="T23" fmla="*/ 2 h 62"/>
                    <a:gd name="T24" fmla="*/ 3 w 70"/>
                    <a:gd name="T25" fmla="*/ 2 h 62"/>
                    <a:gd name="T26" fmla="*/ 3 w 70"/>
                    <a:gd name="T27" fmla="*/ 2 h 62"/>
                    <a:gd name="T28" fmla="*/ 3 w 70"/>
                    <a:gd name="T29" fmla="*/ 2 h 62"/>
                    <a:gd name="T30" fmla="*/ 3 w 70"/>
                    <a:gd name="T31" fmla="*/ 2 h 62"/>
                    <a:gd name="T32" fmla="*/ 3 w 70"/>
                    <a:gd name="T33" fmla="*/ 2 h 62"/>
                    <a:gd name="T34" fmla="*/ 3 w 70"/>
                    <a:gd name="T35" fmla="*/ 2 h 62"/>
                    <a:gd name="T36" fmla="*/ 1 w 70"/>
                    <a:gd name="T37" fmla="*/ 1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"/>
                    <a:gd name="T58" fmla="*/ 0 h 62"/>
                    <a:gd name="T59" fmla="*/ 70 w 70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" h="62">
                      <a:moveTo>
                        <a:pt x="7" y="2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64" y="62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0" y="61"/>
                      </a:lnTo>
                      <a:lnTo>
                        <a:pt x="70" y="59"/>
                      </a:lnTo>
                      <a:lnTo>
                        <a:pt x="70" y="57"/>
                      </a:lnTo>
                      <a:lnTo>
                        <a:pt x="70" y="56"/>
                      </a:lnTo>
                      <a:lnTo>
                        <a:pt x="69" y="54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31" name="Freeform 87"/>
                <p:cNvSpPr>
                  <a:spLocks/>
                </p:cNvSpPr>
                <p:nvPr/>
              </p:nvSpPr>
              <p:spPr bwMode="auto">
                <a:xfrm>
                  <a:off x="2630" y="2561"/>
                  <a:ext cx="36" cy="31"/>
                </a:xfrm>
                <a:custGeom>
                  <a:avLst/>
                  <a:gdLst>
                    <a:gd name="T0" fmla="*/ 1 w 70"/>
                    <a:gd name="T1" fmla="*/ 0 h 63"/>
                    <a:gd name="T2" fmla="*/ 1 w 70"/>
                    <a:gd name="T3" fmla="*/ 0 h 63"/>
                    <a:gd name="T4" fmla="*/ 1 w 70"/>
                    <a:gd name="T5" fmla="*/ 0 h 63"/>
                    <a:gd name="T6" fmla="*/ 1 w 70"/>
                    <a:gd name="T7" fmla="*/ 0 h 63"/>
                    <a:gd name="T8" fmla="*/ 0 w 70"/>
                    <a:gd name="T9" fmla="*/ 0 h 63"/>
                    <a:gd name="T10" fmla="*/ 0 w 70"/>
                    <a:gd name="T11" fmla="*/ 0 h 63"/>
                    <a:gd name="T12" fmla="*/ 0 w 70"/>
                    <a:gd name="T13" fmla="*/ 0 h 63"/>
                    <a:gd name="T14" fmla="*/ 0 w 70"/>
                    <a:gd name="T15" fmla="*/ 0 h 63"/>
                    <a:gd name="T16" fmla="*/ 1 w 70"/>
                    <a:gd name="T17" fmla="*/ 0 h 63"/>
                    <a:gd name="T18" fmla="*/ 3 w 70"/>
                    <a:gd name="T19" fmla="*/ 1 h 63"/>
                    <a:gd name="T20" fmla="*/ 3 w 70"/>
                    <a:gd name="T21" fmla="*/ 1 h 63"/>
                    <a:gd name="T22" fmla="*/ 3 w 70"/>
                    <a:gd name="T23" fmla="*/ 1 h 63"/>
                    <a:gd name="T24" fmla="*/ 3 w 70"/>
                    <a:gd name="T25" fmla="*/ 1 h 63"/>
                    <a:gd name="T26" fmla="*/ 3 w 70"/>
                    <a:gd name="T27" fmla="*/ 1 h 63"/>
                    <a:gd name="T28" fmla="*/ 3 w 70"/>
                    <a:gd name="T29" fmla="*/ 1 h 63"/>
                    <a:gd name="T30" fmla="*/ 3 w 70"/>
                    <a:gd name="T31" fmla="*/ 1 h 63"/>
                    <a:gd name="T32" fmla="*/ 3 w 70"/>
                    <a:gd name="T33" fmla="*/ 1 h 63"/>
                    <a:gd name="T34" fmla="*/ 3 w 70"/>
                    <a:gd name="T35" fmla="*/ 1 h 63"/>
                    <a:gd name="T36" fmla="*/ 1 w 70"/>
                    <a:gd name="T37" fmla="*/ 0 h 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"/>
                    <a:gd name="T58" fmla="*/ 0 h 63"/>
                    <a:gd name="T59" fmla="*/ 70 w 70"/>
                    <a:gd name="T60" fmla="*/ 63 h 6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" h="63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64" y="63"/>
                      </a:lnTo>
                      <a:lnTo>
                        <a:pt x="65" y="63"/>
                      </a:lnTo>
                      <a:lnTo>
                        <a:pt x="67" y="63"/>
                      </a:lnTo>
                      <a:lnTo>
                        <a:pt x="69" y="63"/>
                      </a:lnTo>
                      <a:lnTo>
                        <a:pt x="70" y="61"/>
                      </a:lnTo>
                      <a:lnTo>
                        <a:pt x="70" y="59"/>
                      </a:lnTo>
                      <a:lnTo>
                        <a:pt x="70" y="58"/>
                      </a:lnTo>
                      <a:lnTo>
                        <a:pt x="70" y="56"/>
                      </a:lnTo>
                      <a:lnTo>
                        <a:pt x="69" y="5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32" name="Freeform 88"/>
                <p:cNvSpPr>
                  <a:spLocks/>
                </p:cNvSpPr>
                <p:nvPr/>
              </p:nvSpPr>
              <p:spPr bwMode="auto">
                <a:xfrm>
                  <a:off x="2672" y="2597"/>
                  <a:ext cx="37" cy="31"/>
                </a:xfrm>
                <a:custGeom>
                  <a:avLst/>
                  <a:gdLst>
                    <a:gd name="T0" fmla="*/ 1 w 72"/>
                    <a:gd name="T1" fmla="*/ 0 h 62"/>
                    <a:gd name="T2" fmla="*/ 1 w 72"/>
                    <a:gd name="T3" fmla="*/ 0 h 62"/>
                    <a:gd name="T4" fmla="*/ 1 w 72"/>
                    <a:gd name="T5" fmla="*/ 0 h 62"/>
                    <a:gd name="T6" fmla="*/ 1 w 72"/>
                    <a:gd name="T7" fmla="*/ 0 h 62"/>
                    <a:gd name="T8" fmla="*/ 1 w 72"/>
                    <a:gd name="T9" fmla="*/ 1 h 62"/>
                    <a:gd name="T10" fmla="*/ 0 w 72"/>
                    <a:gd name="T11" fmla="*/ 1 h 62"/>
                    <a:gd name="T12" fmla="*/ 0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3 w 72"/>
                    <a:gd name="T19" fmla="*/ 2 h 62"/>
                    <a:gd name="T20" fmla="*/ 3 w 72"/>
                    <a:gd name="T21" fmla="*/ 2 h 62"/>
                    <a:gd name="T22" fmla="*/ 3 w 72"/>
                    <a:gd name="T23" fmla="*/ 2 h 62"/>
                    <a:gd name="T24" fmla="*/ 3 w 72"/>
                    <a:gd name="T25" fmla="*/ 2 h 62"/>
                    <a:gd name="T26" fmla="*/ 3 w 72"/>
                    <a:gd name="T27" fmla="*/ 2 h 62"/>
                    <a:gd name="T28" fmla="*/ 3 w 72"/>
                    <a:gd name="T29" fmla="*/ 2 h 62"/>
                    <a:gd name="T30" fmla="*/ 3 w 72"/>
                    <a:gd name="T31" fmla="*/ 2 h 62"/>
                    <a:gd name="T32" fmla="*/ 3 w 72"/>
                    <a:gd name="T33" fmla="*/ 2 h 62"/>
                    <a:gd name="T34" fmla="*/ 3 w 72"/>
                    <a:gd name="T35" fmla="*/ 2 h 62"/>
                    <a:gd name="T36" fmla="*/ 1 w 72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2"/>
                    <a:gd name="T59" fmla="*/ 72 w 72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2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64" y="60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0"/>
                      </a:lnTo>
                      <a:lnTo>
                        <a:pt x="70" y="58"/>
                      </a:lnTo>
                      <a:lnTo>
                        <a:pt x="72" y="57"/>
                      </a:lnTo>
                      <a:lnTo>
                        <a:pt x="72" y="55"/>
                      </a:lnTo>
                      <a:lnTo>
                        <a:pt x="70" y="53"/>
                      </a:lnTo>
                      <a:lnTo>
                        <a:pt x="69" y="5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33" name="Freeform 89"/>
                <p:cNvSpPr>
                  <a:spLocks/>
                </p:cNvSpPr>
                <p:nvPr/>
              </p:nvSpPr>
              <p:spPr bwMode="auto">
                <a:xfrm>
                  <a:off x="2714" y="2633"/>
                  <a:ext cx="37" cy="31"/>
                </a:xfrm>
                <a:custGeom>
                  <a:avLst/>
                  <a:gdLst>
                    <a:gd name="T0" fmla="*/ 1 w 72"/>
                    <a:gd name="T1" fmla="*/ 0 h 62"/>
                    <a:gd name="T2" fmla="*/ 1 w 72"/>
                    <a:gd name="T3" fmla="*/ 0 h 62"/>
                    <a:gd name="T4" fmla="*/ 1 w 72"/>
                    <a:gd name="T5" fmla="*/ 0 h 62"/>
                    <a:gd name="T6" fmla="*/ 1 w 72"/>
                    <a:gd name="T7" fmla="*/ 0 h 62"/>
                    <a:gd name="T8" fmla="*/ 1 w 72"/>
                    <a:gd name="T9" fmla="*/ 1 h 62"/>
                    <a:gd name="T10" fmla="*/ 0 w 72"/>
                    <a:gd name="T11" fmla="*/ 1 h 62"/>
                    <a:gd name="T12" fmla="*/ 0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3 w 72"/>
                    <a:gd name="T19" fmla="*/ 2 h 62"/>
                    <a:gd name="T20" fmla="*/ 3 w 72"/>
                    <a:gd name="T21" fmla="*/ 2 h 62"/>
                    <a:gd name="T22" fmla="*/ 3 w 72"/>
                    <a:gd name="T23" fmla="*/ 2 h 62"/>
                    <a:gd name="T24" fmla="*/ 3 w 72"/>
                    <a:gd name="T25" fmla="*/ 2 h 62"/>
                    <a:gd name="T26" fmla="*/ 3 w 72"/>
                    <a:gd name="T27" fmla="*/ 2 h 62"/>
                    <a:gd name="T28" fmla="*/ 3 w 72"/>
                    <a:gd name="T29" fmla="*/ 2 h 62"/>
                    <a:gd name="T30" fmla="*/ 3 w 72"/>
                    <a:gd name="T31" fmla="*/ 2 h 62"/>
                    <a:gd name="T32" fmla="*/ 3 w 72"/>
                    <a:gd name="T33" fmla="*/ 2 h 62"/>
                    <a:gd name="T34" fmla="*/ 3 w 72"/>
                    <a:gd name="T35" fmla="*/ 2 h 62"/>
                    <a:gd name="T36" fmla="*/ 1 w 72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2"/>
                    <a:gd name="T59" fmla="*/ 72 w 72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2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64" y="60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0"/>
                      </a:lnTo>
                      <a:lnTo>
                        <a:pt x="70" y="59"/>
                      </a:lnTo>
                      <a:lnTo>
                        <a:pt x="72" y="57"/>
                      </a:lnTo>
                      <a:lnTo>
                        <a:pt x="72" y="55"/>
                      </a:lnTo>
                      <a:lnTo>
                        <a:pt x="70" y="54"/>
                      </a:lnTo>
                      <a:lnTo>
                        <a:pt x="69" y="5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34" name="Freeform 90"/>
                <p:cNvSpPr>
                  <a:spLocks/>
                </p:cNvSpPr>
                <p:nvPr/>
              </p:nvSpPr>
              <p:spPr bwMode="auto">
                <a:xfrm>
                  <a:off x="2757" y="2668"/>
                  <a:ext cx="36" cy="32"/>
                </a:xfrm>
                <a:custGeom>
                  <a:avLst/>
                  <a:gdLst>
                    <a:gd name="T0" fmla="*/ 1 w 71"/>
                    <a:gd name="T1" fmla="*/ 1 h 64"/>
                    <a:gd name="T2" fmla="*/ 1 w 71"/>
                    <a:gd name="T3" fmla="*/ 0 h 64"/>
                    <a:gd name="T4" fmla="*/ 1 w 71"/>
                    <a:gd name="T5" fmla="*/ 0 h 64"/>
                    <a:gd name="T6" fmla="*/ 1 w 71"/>
                    <a:gd name="T7" fmla="*/ 1 h 64"/>
                    <a:gd name="T8" fmla="*/ 0 w 71"/>
                    <a:gd name="T9" fmla="*/ 1 h 64"/>
                    <a:gd name="T10" fmla="*/ 0 w 71"/>
                    <a:gd name="T11" fmla="*/ 1 h 64"/>
                    <a:gd name="T12" fmla="*/ 0 w 71"/>
                    <a:gd name="T13" fmla="*/ 1 h 64"/>
                    <a:gd name="T14" fmla="*/ 0 w 71"/>
                    <a:gd name="T15" fmla="*/ 1 h 64"/>
                    <a:gd name="T16" fmla="*/ 1 w 71"/>
                    <a:gd name="T17" fmla="*/ 1 h 64"/>
                    <a:gd name="T18" fmla="*/ 2 w 71"/>
                    <a:gd name="T19" fmla="*/ 1 h 64"/>
                    <a:gd name="T20" fmla="*/ 3 w 71"/>
                    <a:gd name="T21" fmla="*/ 2 h 64"/>
                    <a:gd name="T22" fmla="*/ 3 w 71"/>
                    <a:gd name="T23" fmla="*/ 2 h 64"/>
                    <a:gd name="T24" fmla="*/ 3 w 71"/>
                    <a:gd name="T25" fmla="*/ 1 h 64"/>
                    <a:gd name="T26" fmla="*/ 3 w 71"/>
                    <a:gd name="T27" fmla="*/ 1 h 64"/>
                    <a:gd name="T28" fmla="*/ 3 w 71"/>
                    <a:gd name="T29" fmla="*/ 1 h 64"/>
                    <a:gd name="T30" fmla="*/ 3 w 71"/>
                    <a:gd name="T31" fmla="*/ 1 h 64"/>
                    <a:gd name="T32" fmla="*/ 3 w 71"/>
                    <a:gd name="T33" fmla="*/ 1 h 64"/>
                    <a:gd name="T34" fmla="*/ 3 w 71"/>
                    <a:gd name="T35" fmla="*/ 1 h 64"/>
                    <a:gd name="T36" fmla="*/ 1 w 71"/>
                    <a:gd name="T37" fmla="*/ 1 h 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1"/>
                    <a:gd name="T58" fmla="*/ 0 h 64"/>
                    <a:gd name="T59" fmla="*/ 71 w 71"/>
                    <a:gd name="T60" fmla="*/ 64 h 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1" h="64">
                      <a:moveTo>
                        <a:pt x="7" y="2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64" y="63"/>
                      </a:lnTo>
                      <a:lnTo>
                        <a:pt x="66" y="64"/>
                      </a:lnTo>
                      <a:lnTo>
                        <a:pt x="68" y="64"/>
                      </a:lnTo>
                      <a:lnTo>
                        <a:pt x="69" y="63"/>
                      </a:lnTo>
                      <a:lnTo>
                        <a:pt x="71" y="61"/>
                      </a:lnTo>
                      <a:lnTo>
                        <a:pt x="71" y="59"/>
                      </a:lnTo>
                      <a:lnTo>
                        <a:pt x="71" y="58"/>
                      </a:lnTo>
                      <a:lnTo>
                        <a:pt x="71" y="56"/>
                      </a:lnTo>
                      <a:lnTo>
                        <a:pt x="69" y="54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35" name="Freeform 91"/>
                <p:cNvSpPr>
                  <a:spLocks/>
                </p:cNvSpPr>
                <p:nvPr/>
              </p:nvSpPr>
              <p:spPr bwMode="auto">
                <a:xfrm>
                  <a:off x="2799" y="2704"/>
                  <a:ext cx="35" cy="31"/>
                </a:xfrm>
                <a:custGeom>
                  <a:avLst/>
                  <a:gdLst>
                    <a:gd name="T0" fmla="*/ 0 w 71"/>
                    <a:gd name="T1" fmla="*/ 1 h 62"/>
                    <a:gd name="T2" fmla="*/ 0 w 71"/>
                    <a:gd name="T3" fmla="*/ 0 h 62"/>
                    <a:gd name="T4" fmla="*/ 0 w 71"/>
                    <a:gd name="T5" fmla="*/ 0 h 62"/>
                    <a:gd name="T6" fmla="*/ 0 w 71"/>
                    <a:gd name="T7" fmla="*/ 1 h 62"/>
                    <a:gd name="T8" fmla="*/ 0 w 71"/>
                    <a:gd name="T9" fmla="*/ 1 h 62"/>
                    <a:gd name="T10" fmla="*/ 0 w 71"/>
                    <a:gd name="T11" fmla="*/ 1 h 62"/>
                    <a:gd name="T12" fmla="*/ 0 w 71"/>
                    <a:gd name="T13" fmla="*/ 1 h 62"/>
                    <a:gd name="T14" fmla="*/ 0 w 71"/>
                    <a:gd name="T15" fmla="*/ 1 h 62"/>
                    <a:gd name="T16" fmla="*/ 0 w 71"/>
                    <a:gd name="T17" fmla="*/ 1 h 62"/>
                    <a:gd name="T18" fmla="*/ 2 w 71"/>
                    <a:gd name="T19" fmla="*/ 2 h 62"/>
                    <a:gd name="T20" fmla="*/ 2 w 71"/>
                    <a:gd name="T21" fmla="*/ 2 h 62"/>
                    <a:gd name="T22" fmla="*/ 2 w 71"/>
                    <a:gd name="T23" fmla="*/ 2 h 62"/>
                    <a:gd name="T24" fmla="*/ 2 w 71"/>
                    <a:gd name="T25" fmla="*/ 2 h 62"/>
                    <a:gd name="T26" fmla="*/ 2 w 71"/>
                    <a:gd name="T27" fmla="*/ 2 h 62"/>
                    <a:gd name="T28" fmla="*/ 2 w 71"/>
                    <a:gd name="T29" fmla="*/ 2 h 62"/>
                    <a:gd name="T30" fmla="*/ 2 w 71"/>
                    <a:gd name="T31" fmla="*/ 2 h 62"/>
                    <a:gd name="T32" fmla="*/ 2 w 71"/>
                    <a:gd name="T33" fmla="*/ 2 h 62"/>
                    <a:gd name="T34" fmla="*/ 2 w 71"/>
                    <a:gd name="T35" fmla="*/ 2 h 62"/>
                    <a:gd name="T36" fmla="*/ 0 w 71"/>
                    <a:gd name="T37" fmla="*/ 1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1"/>
                    <a:gd name="T58" fmla="*/ 0 h 62"/>
                    <a:gd name="T59" fmla="*/ 71 w 71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1" h="62">
                      <a:moveTo>
                        <a:pt x="7" y="1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64" y="62"/>
                      </a:lnTo>
                      <a:lnTo>
                        <a:pt x="66" y="62"/>
                      </a:lnTo>
                      <a:lnTo>
                        <a:pt x="68" y="62"/>
                      </a:lnTo>
                      <a:lnTo>
                        <a:pt x="69" y="62"/>
                      </a:lnTo>
                      <a:lnTo>
                        <a:pt x="71" y="60"/>
                      </a:lnTo>
                      <a:lnTo>
                        <a:pt x="71" y="58"/>
                      </a:lnTo>
                      <a:lnTo>
                        <a:pt x="71" y="57"/>
                      </a:lnTo>
                      <a:lnTo>
                        <a:pt x="71" y="55"/>
                      </a:lnTo>
                      <a:lnTo>
                        <a:pt x="69" y="53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36" name="Freeform 92"/>
                <p:cNvSpPr>
                  <a:spLocks/>
                </p:cNvSpPr>
                <p:nvPr/>
              </p:nvSpPr>
              <p:spPr bwMode="auto">
                <a:xfrm>
                  <a:off x="2841" y="2740"/>
                  <a:ext cx="35" cy="31"/>
                </a:xfrm>
                <a:custGeom>
                  <a:avLst/>
                  <a:gdLst>
                    <a:gd name="T0" fmla="*/ 0 w 71"/>
                    <a:gd name="T1" fmla="*/ 1 h 62"/>
                    <a:gd name="T2" fmla="*/ 0 w 71"/>
                    <a:gd name="T3" fmla="*/ 0 h 62"/>
                    <a:gd name="T4" fmla="*/ 0 w 71"/>
                    <a:gd name="T5" fmla="*/ 0 h 62"/>
                    <a:gd name="T6" fmla="*/ 0 w 71"/>
                    <a:gd name="T7" fmla="*/ 1 h 62"/>
                    <a:gd name="T8" fmla="*/ 0 w 71"/>
                    <a:gd name="T9" fmla="*/ 1 h 62"/>
                    <a:gd name="T10" fmla="*/ 0 w 71"/>
                    <a:gd name="T11" fmla="*/ 1 h 62"/>
                    <a:gd name="T12" fmla="*/ 0 w 71"/>
                    <a:gd name="T13" fmla="*/ 1 h 62"/>
                    <a:gd name="T14" fmla="*/ 0 w 71"/>
                    <a:gd name="T15" fmla="*/ 1 h 62"/>
                    <a:gd name="T16" fmla="*/ 0 w 71"/>
                    <a:gd name="T17" fmla="*/ 1 h 62"/>
                    <a:gd name="T18" fmla="*/ 2 w 71"/>
                    <a:gd name="T19" fmla="*/ 2 h 62"/>
                    <a:gd name="T20" fmla="*/ 2 w 71"/>
                    <a:gd name="T21" fmla="*/ 2 h 62"/>
                    <a:gd name="T22" fmla="*/ 2 w 71"/>
                    <a:gd name="T23" fmla="*/ 2 h 62"/>
                    <a:gd name="T24" fmla="*/ 2 w 71"/>
                    <a:gd name="T25" fmla="*/ 2 h 62"/>
                    <a:gd name="T26" fmla="*/ 2 w 71"/>
                    <a:gd name="T27" fmla="*/ 2 h 62"/>
                    <a:gd name="T28" fmla="*/ 2 w 71"/>
                    <a:gd name="T29" fmla="*/ 2 h 62"/>
                    <a:gd name="T30" fmla="*/ 2 w 71"/>
                    <a:gd name="T31" fmla="*/ 2 h 62"/>
                    <a:gd name="T32" fmla="*/ 2 w 71"/>
                    <a:gd name="T33" fmla="*/ 2 h 62"/>
                    <a:gd name="T34" fmla="*/ 2 w 71"/>
                    <a:gd name="T35" fmla="*/ 2 h 62"/>
                    <a:gd name="T36" fmla="*/ 0 w 71"/>
                    <a:gd name="T37" fmla="*/ 1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1"/>
                    <a:gd name="T58" fmla="*/ 0 h 62"/>
                    <a:gd name="T59" fmla="*/ 71 w 71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1" h="62">
                      <a:moveTo>
                        <a:pt x="7" y="2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64" y="62"/>
                      </a:lnTo>
                      <a:lnTo>
                        <a:pt x="66" y="62"/>
                      </a:lnTo>
                      <a:lnTo>
                        <a:pt x="68" y="62"/>
                      </a:lnTo>
                      <a:lnTo>
                        <a:pt x="69" y="62"/>
                      </a:lnTo>
                      <a:lnTo>
                        <a:pt x="71" y="60"/>
                      </a:lnTo>
                      <a:lnTo>
                        <a:pt x="71" y="59"/>
                      </a:lnTo>
                      <a:lnTo>
                        <a:pt x="71" y="57"/>
                      </a:lnTo>
                      <a:lnTo>
                        <a:pt x="71" y="55"/>
                      </a:lnTo>
                      <a:lnTo>
                        <a:pt x="69" y="54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37" name="Freeform 93"/>
                <p:cNvSpPr>
                  <a:spLocks/>
                </p:cNvSpPr>
                <p:nvPr/>
              </p:nvSpPr>
              <p:spPr bwMode="auto">
                <a:xfrm>
                  <a:off x="2883" y="2777"/>
                  <a:ext cx="36" cy="31"/>
                </a:xfrm>
                <a:custGeom>
                  <a:avLst/>
                  <a:gdLst>
                    <a:gd name="T0" fmla="*/ 0 w 73"/>
                    <a:gd name="T1" fmla="*/ 0 h 62"/>
                    <a:gd name="T2" fmla="*/ 0 w 73"/>
                    <a:gd name="T3" fmla="*/ 0 h 62"/>
                    <a:gd name="T4" fmla="*/ 0 w 73"/>
                    <a:gd name="T5" fmla="*/ 0 h 62"/>
                    <a:gd name="T6" fmla="*/ 0 w 73"/>
                    <a:gd name="T7" fmla="*/ 0 h 62"/>
                    <a:gd name="T8" fmla="*/ 0 w 73"/>
                    <a:gd name="T9" fmla="*/ 1 h 62"/>
                    <a:gd name="T10" fmla="*/ 0 w 73"/>
                    <a:gd name="T11" fmla="*/ 1 h 62"/>
                    <a:gd name="T12" fmla="*/ 0 w 73"/>
                    <a:gd name="T13" fmla="*/ 1 h 62"/>
                    <a:gd name="T14" fmla="*/ 0 w 73"/>
                    <a:gd name="T15" fmla="*/ 1 h 62"/>
                    <a:gd name="T16" fmla="*/ 0 w 73"/>
                    <a:gd name="T17" fmla="*/ 1 h 62"/>
                    <a:gd name="T18" fmla="*/ 2 w 73"/>
                    <a:gd name="T19" fmla="*/ 2 h 62"/>
                    <a:gd name="T20" fmla="*/ 2 w 73"/>
                    <a:gd name="T21" fmla="*/ 2 h 62"/>
                    <a:gd name="T22" fmla="*/ 2 w 73"/>
                    <a:gd name="T23" fmla="*/ 2 h 62"/>
                    <a:gd name="T24" fmla="*/ 2 w 73"/>
                    <a:gd name="T25" fmla="*/ 2 h 62"/>
                    <a:gd name="T26" fmla="*/ 2 w 73"/>
                    <a:gd name="T27" fmla="*/ 2 h 62"/>
                    <a:gd name="T28" fmla="*/ 2 w 73"/>
                    <a:gd name="T29" fmla="*/ 2 h 62"/>
                    <a:gd name="T30" fmla="*/ 2 w 73"/>
                    <a:gd name="T31" fmla="*/ 2 h 62"/>
                    <a:gd name="T32" fmla="*/ 2 w 73"/>
                    <a:gd name="T33" fmla="*/ 2 h 62"/>
                    <a:gd name="T34" fmla="*/ 2 w 73"/>
                    <a:gd name="T35" fmla="*/ 2 h 62"/>
                    <a:gd name="T36" fmla="*/ 0 w 73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"/>
                    <a:gd name="T58" fmla="*/ 0 h 62"/>
                    <a:gd name="T59" fmla="*/ 73 w 73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" h="62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64" y="62"/>
                      </a:lnTo>
                      <a:lnTo>
                        <a:pt x="66" y="62"/>
                      </a:lnTo>
                      <a:lnTo>
                        <a:pt x="68" y="62"/>
                      </a:lnTo>
                      <a:lnTo>
                        <a:pt x="69" y="62"/>
                      </a:lnTo>
                      <a:lnTo>
                        <a:pt x="71" y="61"/>
                      </a:lnTo>
                      <a:lnTo>
                        <a:pt x="73" y="59"/>
                      </a:lnTo>
                      <a:lnTo>
                        <a:pt x="73" y="57"/>
                      </a:lnTo>
                      <a:lnTo>
                        <a:pt x="71" y="55"/>
                      </a:lnTo>
                      <a:lnTo>
                        <a:pt x="69" y="5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38" name="Freeform 94"/>
                <p:cNvSpPr>
                  <a:spLocks/>
                </p:cNvSpPr>
                <p:nvPr/>
              </p:nvSpPr>
              <p:spPr bwMode="auto">
                <a:xfrm>
                  <a:off x="2925" y="2813"/>
                  <a:ext cx="36" cy="31"/>
                </a:xfrm>
                <a:custGeom>
                  <a:avLst/>
                  <a:gdLst>
                    <a:gd name="T0" fmla="*/ 0 w 73"/>
                    <a:gd name="T1" fmla="*/ 0 h 62"/>
                    <a:gd name="T2" fmla="*/ 0 w 73"/>
                    <a:gd name="T3" fmla="*/ 0 h 62"/>
                    <a:gd name="T4" fmla="*/ 0 w 73"/>
                    <a:gd name="T5" fmla="*/ 0 h 62"/>
                    <a:gd name="T6" fmla="*/ 0 w 73"/>
                    <a:gd name="T7" fmla="*/ 0 h 62"/>
                    <a:gd name="T8" fmla="*/ 0 w 73"/>
                    <a:gd name="T9" fmla="*/ 1 h 62"/>
                    <a:gd name="T10" fmla="*/ 0 w 73"/>
                    <a:gd name="T11" fmla="*/ 1 h 62"/>
                    <a:gd name="T12" fmla="*/ 0 w 73"/>
                    <a:gd name="T13" fmla="*/ 1 h 62"/>
                    <a:gd name="T14" fmla="*/ 0 w 73"/>
                    <a:gd name="T15" fmla="*/ 1 h 62"/>
                    <a:gd name="T16" fmla="*/ 0 w 73"/>
                    <a:gd name="T17" fmla="*/ 1 h 62"/>
                    <a:gd name="T18" fmla="*/ 2 w 73"/>
                    <a:gd name="T19" fmla="*/ 2 h 62"/>
                    <a:gd name="T20" fmla="*/ 2 w 73"/>
                    <a:gd name="T21" fmla="*/ 2 h 62"/>
                    <a:gd name="T22" fmla="*/ 2 w 73"/>
                    <a:gd name="T23" fmla="*/ 2 h 62"/>
                    <a:gd name="T24" fmla="*/ 2 w 73"/>
                    <a:gd name="T25" fmla="*/ 2 h 62"/>
                    <a:gd name="T26" fmla="*/ 2 w 73"/>
                    <a:gd name="T27" fmla="*/ 2 h 62"/>
                    <a:gd name="T28" fmla="*/ 2 w 73"/>
                    <a:gd name="T29" fmla="*/ 2 h 62"/>
                    <a:gd name="T30" fmla="*/ 2 w 73"/>
                    <a:gd name="T31" fmla="*/ 2 h 62"/>
                    <a:gd name="T32" fmla="*/ 2 w 73"/>
                    <a:gd name="T33" fmla="*/ 2 h 62"/>
                    <a:gd name="T34" fmla="*/ 2 w 73"/>
                    <a:gd name="T35" fmla="*/ 2 h 62"/>
                    <a:gd name="T36" fmla="*/ 0 w 73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"/>
                    <a:gd name="T58" fmla="*/ 0 h 62"/>
                    <a:gd name="T59" fmla="*/ 73 w 73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" h="62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64" y="61"/>
                      </a:lnTo>
                      <a:lnTo>
                        <a:pt x="66" y="62"/>
                      </a:lnTo>
                      <a:lnTo>
                        <a:pt x="68" y="62"/>
                      </a:lnTo>
                      <a:lnTo>
                        <a:pt x="69" y="61"/>
                      </a:lnTo>
                      <a:lnTo>
                        <a:pt x="71" y="59"/>
                      </a:lnTo>
                      <a:lnTo>
                        <a:pt x="73" y="57"/>
                      </a:lnTo>
                      <a:lnTo>
                        <a:pt x="73" y="56"/>
                      </a:lnTo>
                      <a:lnTo>
                        <a:pt x="71" y="54"/>
                      </a:lnTo>
                      <a:lnTo>
                        <a:pt x="69" y="5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39" name="Freeform 95"/>
                <p:cNvSpPr>
                  <a:spLocks/>
                </p:cNvSpPr>
                <p:nvPr/>
              </p:nvSpPr>
              <p:spPr bwMode="auto">
                <a:xfrm>
                  <a:off x="2968" y="2849"/>
                  <a:ext cx="35" cy="31"/>
                </a:xfrm>
                <a:custGeom>
                  <a:avLst/>
                  <a:gdLst>
                    <a:gd name="T0" fmla="*/ 0 w 71"/>
                    <a:gd name="T1" fmla="*/ 0 h 62"/>
                    <a:gd name="T2" fmla="*/ 0 w 71"/>
                    <a:gd name="T3" fmla="*/ 0 h 62"/>
                    <a:gd name="T4" fmla="*/ 0 w 71"/>
                    <a:gd name="T5" fmla="*/ 0 h 62"/>
                    <a:gd name="T6" fmla="*/ 0 w 71"/>
                    <a:gd name="T7" fmla="*/ 0 h 62"/>
                    <a:gd name="T8" fmla="*/ 0 w 71"/>
                    <a:gd name="T9" fmla="*/ 1 h 62"/>
                    <a:gd name="T10" fmla="*/ 0 w 71"/>
                    <a:gd name="T11" fmla="*/ 1 h 62"/>
                    <a:gd name="T12" fmla="*/ 0 w 71"/>
                    <a:gd name="T13" fmla="*/ 1 h 62"/>
                    <a:gd name="T14" fmla="*/ 0 w 71"/>
                    <a:gd name="T15" fmla="*/ 1 h 62"/>
                    <a:gd name="T16" fmla="*/ 0 w 71"/>
                    <a:gd name="T17" fmla="*/ 1 h 62"/>
                    <a:gd name="T18" fmla="*/ 2 w 71"/>
                    <a:gd name="T19" fmla="*/ 2 h 62"/>
                    <a:gd name="T20" fmla="*/ 2 w 71"/>
                    <a:gd name="T21" fmla="*/ 2 h 62"/>
                    <a:gd name="T22" fmla="*/ 2 w 71"/>
                    <a:gd name="T23" fmla="*/ 2 h 62"/>
                    <a:gd name="T24" fmla="*/ 2 w 71"/>
                    <a:gd name="T25" fmla="*/ 2 h 62"/>
                    <a:gd name="T26" fmla="*/ 2 w 71"/>
                    <a:gd name="T27" fmla="*/ 2 h 62"/>
                    <a:gd name="T28" fmla="*/ 2 w 71"/>
                    <a:gd name="T29" fmla="*/ 2 h 62"/>
                    <a:gd name="T30" fmla="*/ 2 w 71"/>
                    <a:gd name="T31" fmla="*/ 2 h 62"/>
                    <a:gd name="T32" fmla="*/ 2 w 71"/>
                    <a:gd name="T33" fmla="*/ 2 h 62"/>
                    <a:gd name="T34" fmla="*/ 2 w 71"/>
                    <a:gd name="T35" fmla="*/ 2 h 62"/>
                    <a:gd name="T36" fmla="*/ 0 w 71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1"/>
                    <a:gd name="T58" fmla="*/ 0 h 62"/>
                    <a:gd name="T59" fmla="*/ 71 w 71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1" h="62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64" y="60"/>
                      </a:lnTo>
                      <a:lnTo>
                        <a:pt x="66" y="62"/>
                      </a:lnTo>
                      <a:lnTo>
                        <a:pt x="67" y="62"/>
                      </a:lnTo>
                      <a:lnTo>
                        <a:pt x="69" y="60"/>
                      </a:lnTo>
                      <a:lnTo>
                        <a:pt x="71" y="58"/>
                      </a:lnTo>
                      <a:lnTo>
                        <a:pt x="71" y="57"/>
                      </a:lnTo>
                      <a:lnTo>
                        <a:pt x="71" y="55"/>
                      </a:lnTo>
                      <a:lnTo>
                        <a:pt x="71" y="53"/>
                      </a:lnTo>
                      <a:lnTo>
                        <a:pt x="69" y="5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40" name="Freeform 96"/>
                <p:cNvSpPr>
                  <a:spLocks/>
                </p:cNvSpPr>
                <p:nvPr/>
              </p:nvSpPr>
              <p:spPr bwMode="auto">
                <a:xfrm>
                  <a:off x="3010" y="2884"/>
                  <a:ext cx="35" cy="32"/>
                </a:xfrm>
                <a:custGeom>
                  <a:avLst/>
                  <a:gdLst>
                    <a:gd name="T0" fmla="*/ 0 w 71"/>
                    <a:gd name="T1" fmla="*/ 1 h 64"/>
                    <a:gd name="T2" fmla="*/ 0 w 71"/>
                    <a:gd name="T3" fmla="*/ 0 h 64"/>
                    <a:gd name="T4" fmla="*/ 0 w 71"/>
                    <a:gd name="T5" fmla="*/ 0 h 64"/>
                    <a:gd name="T6" fmla="*/ 0 w 71"/>
                    <a:gd name="T7" fmla="*/ 1 h 64"/>
                    <a:gd name="T8" fmla="*/ 0 w 71"/>
                    <a:gd name="T9" fmla="*/ 1 h 64"/>
                    <a:gd name="T10" fmla="*/ 0 w 71"/>
                    <a:gd name="T11" fmla="*/ 1 h 64"/>
                    <a:gd name="T12" fmla="*/ 0 w 71"/>
                    <a:gd name="T13" fmla="*/ 1 h 64"/>
                    <a:gd name="T14" fmla="*/ 0 w 71"/>
                    <a:gd name="T15" fmla="*/ 1 h 64"/>
                    <a:gd name="T16" fmla="*/ 0 w 71"/>
                    <a:gd name="T17" fmla="*/ 1 h 64"/>
                    <a:gd name="T18" fmla="*/ 2 w 71"/>
                    <a:gd name="T19" fmla="*/ 1 h 64"/>
                    <a:gd name="T20" fmla="*/ 2 w 71"/>
                    <a:gd name="T21" fmla="*/ 2 h 64"/>
                    <a:gd name="T22" fmla="*/ 2 w 71"/>
                    <a:gd name="T23" fmla="*/ 2 h 64"/>
                    <a:gd name="T24" fmla="*/ 2 w 71"/>
                    <a:gd name="T25" fmla="*/ 1 h 64"/>
                    <a:gd name="T26" fmla="*/ 2 w 71"/>
                    <a:gd name="T27" fmla="*/ 1 h 64"/>
                    <a:gd name="T28" fmla="*/ 2 w 71"/>
                    <a:gd name="T29" fmla="*/ 1 h 64"/>
                    <a:gd name="T30" fmla="*/ 2 w 71"/>
                    <a:gd name="T31" fmla="*/ 1 h 64"/>
                    <a:gd name="T32" fmla="*/ 2 w 71"/>
                    <a:gd name="T33" fmla="*/ 1 h 64"/>
                    <a:gd name="T34" fmla="*/ 2 w 71"/>
                    <a:gd name="T35" fmla="*/ 1 h 64"/>
                    <a:gd name="T36" fmla="*/ 0 w 71"/>
                    <a:gd name="T37" fmla="*/ 1 h 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1"/>
                    <a:gd name="T58" fmla="*/ 0 h 64"/>
                    <a:gd name="T59" fmla="*/ 71 w 71"/>
                    <a:gd name="T60" fmla="*/ 64 h 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1" h="64">
                      <a:moveTo>
                        <a:pt x="7" y="2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64" y="62"/>
                      </a:lnTo>
                      <a:lnTo>
                        <a:pt x="66" y="64"/>
                      </a:lnTo>
                      <a:lnTo>
                        <a:pt x="67" y="64"/>
                      </a:lnTo>
                      <a:lnTo>
                        <a:pt x="69" y="62"/>
                      </a:lnTo>
                      <a:lnTo>
                        <a:pt x="71" y="61"/>
                      </a:lnTo>
                      <a:lnTo>
                        <a:pt x="71" y="59"/>
                      </a:lnTo>
                      <a:lnTo>
                        <a:pt x="71" y="57"/>
                      </a:lnTo>
                      <a:lnTo>
                        <a:pt x="71" y="55"/>
                      </a:lnTo>
                      <a:lnTo>
                        <a:pt x="69" y="54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41" name="Freeform 97"/>
                <p:cNvSpPr>
                  <a:spLocks/>
                </p:cNvSpPr>
                <p:nvPr/>
              </p:nvSpPr>
              <p:spPr bwMode="auto">
                <a:xfrm>
                  <a:off x="3052" y="2920"/>
                  <a:ext cx="36" cy="31"/>
                </a:xfrm>
                <a:custGeom>
                  <a:avLst/>
                  <a:gdLst>
                    <a:gd name="T0" fmla="*/ 1 w 72"/>
                    <a:gd name="T1" fmla="*/ 1 h 62"/>
                    <a:gd name="T2" fmla="*/ 1 w 72"/>
                    <a:gd name="T3" fmla="*/ 0 h 62"/>
                    <a:gd name="T4" fmla="*/ 1 w 72"/>
                    <a:gd name="T5" fmla="*/ 0 h 62"/>
                    <a:gd name="T6" fmla="*/ 1 w 72"/>
                    <a:gd name="T7" fmla="*/ 1 h 62"/>
                    <a:gd name="T8" fmla="*/ 1 w 72"/>
                    <a:gd name="T9" fmla="*/ 1 h 62"/>
                    <a:gd name="T10" fmla="*/ 0 w 72"/>
                    <a:gd name="T11" fmla="*/ 1 h 62"/>
                    <a:gd name="T12" fmla="*/ 0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2 w 72"/>
                    <a:gd name="T19" fmla="*/ 2 h 62"/>
                    <a:gd name="T20" fmla="*/ 2 w 72"/>
                    <a:gd name="T21" fmla="*/ 2 h 62"/>
                    <a:gd name="T22" fmla="*/ 2 w 72"/>
                    <a:gd name="T23" fmla="*/ 2 h 62"/>
                    <a:gd name="T24" fmla="*/ 2 w 72"/>
                    <a:gd name="T25" fmla="*/ 2 h 62"/>
                    <a:gd name="T26" fmla="*/ 2 w 72"/>
                    <a:gd name="T27" fmla="*/ 2 h 62"/>
                    <a:gd name="T28" fmla="*/ 2 w 72"/>
                    <a:gd name="T29" fmla="*/ 2 h 62"/>
                    <a:gd name="T30" fmla="*/ 2 w 72"/>
                    <a:gd name="T31" fmla="*/ 2 h 62"/>
                    <a:gd name="T32" fmla="*/ 2 w 72"/>
                    <a:gd name="T33" fmla="*/ 2 h 62"/>
                    <a:gd name="T34" fmla="*/ 2 w 72"/>
                    <a:gd name="T35" fmla="*/ 2 h 62"/>
                    <a:gd name="T36" fmla="*/ 1 w 72"/>
                    <a:gd name="T37" fmla="*/ 1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2"/>
                    <a:gd name="T59" fmla="*/ 72 w 72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2">
                      <a:moveTo>
                        <a:pt x="8" y="2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3" y="10"/>
                      </a:lnTo>
                      <a:lnTo>
                        <a:pt x="64" y="62"/>
                      </a:lnTo>
                      <a:lnTo>
                        <a:pt x="66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1"/>
                      </a:lnTo>
                      <a:lnTo>
                        <a:pt x="72" y="59"/>
                      </a:lnTo>
                      <a:lnTo>
                        <a:pt x="72" y="57"/>
                      </a:lnTo>
                      <a:lnTo>
                        <a:pt x="71" y="56"/>
                      </a:lnTo>
                      <a:lnTo>
                        <a:pt x="69" y="5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42" name="Freeform 98"/>
                <p:cNvSpPr>
                  <a:spLocks/>
                </p:cNvSpPr>
                <p:nvPr/>
              </p:nvSpPr>
              <p:spPr bwMode="auto">
                <a:xfrm>
                  <a:off x="3094" y="2956"/>
                  <a:ext cx="36" cy="31"/>
                </a:xfrm>
                <a:custGeom>
                  <a:avLst/>
                  <a:gdLst>
                    <a:gd name="T0" fmla="*/ 1 w 72"/>
                    <a:gd name="T1" fmla="*/ 0 h 63"/>
                    <a:gd name="T2" fmla="*/ 1 w 72"/>
                    <a:gd name="T3" fmla="*/ 0 h 63"/>
                    <a:gd name="T4" fmla="*/ 1 w 72"/>
                    <a:gd name="T5" fmla="*/ 0 h 63"/>
                    <a:gd name="T6" fmla="*/ 1 w 72"/>
                    <a:gd name="T7" fmla="*/ 0 h 63"/>
                    <a:gd name="T8" fmla="*/ 1 w 72"/>
                    <a:gd name="T9" fmla="*/ 0 h 63"/>
                    <a:gd name="T10" fmla="*/ 0 w 72"/>
                    <a:gd name="T11" fmla="*/ 0 h 63"/>
                    <a:gd name="T12" fmla="*/ 0 w 72"/>
                    <a:gd name="T13" fmla="*/ 0 h 63"/>
                    <a:gd name="T14" fmla="*/ 1 w 72"/>
                    <a:gd name="T15" fmla="*/ 0 h 63"/>
                    <a:gd name="T16" fmla="*/ 1 w 72"/>
                    <a:gd name="T17" fmla="*/ 0 h 63"/>
                    <a:gd name="T18" fmla="*/ 2 w 72"/>
                    <a:gd name="T19" fmla="*/ 1 h 63"/>
                    <a:gd name="T20" fmla="*/ 2 w 72"/>
                    <a:gd name="T21" fmla="*/ 1 h 63"/>
                    <a:gd name="T22" fmla="*/ 2 w 72"/>
                    <a:gd name="T23" fmla="*/ 1 h 63"/>
                    <a:gd name="T24" fmla="*/ 2 w 72"/>
                    <a:gd name="T25" fmla="*/ 1 h 63"/>
                    <a:gd name="T26" fmla="*/ 2 w 72"/>
                    <a:gd name="T27" fmla="*/ 1 h 63"/>
                    <a:gd name="T28" fmla="*/ 2 w 72"/>
                    <a:gd name="T29" fmla="*/ 1 h 63"/>
                    <a:gd name="T30" fmla="*/ 2 w 72"/>
                    <a:gd name="T31" fmla="*/ 1 h 63"/>
                    <a:gd name="T32" fmla="*/ 2 w 72"/>
                    <a:gd name="T33" fmla="*/ 1 h 63"/>
                    <a:gd name="T34" fmla="*/ 2 w 72"/>
                    <a:gd name="T35" fmla="*/ 1 h 63"/>
                    <a:gd name="T36" fmla="*/ 1 w 72"/>
                    <a:gd name="T37" fmla="*/ 0 h 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3"/>
                    <a:gd name="T59" fmla="*/ 72 w 72"/>
                    <a:gd name="T60" fmla="*/ 63 h 6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3">
                      <a:moveTo>
                        <a:pt x="8" y="2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64" y="63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9" y="63"/>
                      </a:lnTo>
                      <a:lnTo>
                        <a:pt x="71" y="61"/>
                      </a:lnTo>
                      <a:lnTo>
                        <a:pt x="72" y="59"/>
                      </a:lnTo>
                      <a:lnTo>
                        <a:pt x="72" y="58"/>
                      </a:lnTo>
                      <a:lnTo>
                        <a:pt x="71" y="56"/>
                      </a:lnTo>
                      <a:lnTo>
                        <a:pt x="69" y="5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43" name="Freeform 99"/>
                <p:cNvSpPr>
                  <a:spLocks/>
                </p:cNvSpPr>
                <p:nvPr/>
              </p:nvSpPr>
              <p:spPr bwMode="auto">
                <a:xfrm>
                  <a:off x="3136" y="2992"/>
                  <a:ext cx="36" cy="31"/>
                </a:xfrm>
                <a:custGeom>
                  <a:avLst/>
                  <a:gdLst>
                    <a:gd name="T0" fmla="*/ 1 w 72"/>
                    <a:gd name="T1" fmla="*/ 0 h 62"/>
                    <a:gd name="T2" fmla="*/ 1 w 72"/>
                    <a:gd name="T3" fmla="*/ 0 h 62"/>
                    <a:gd name="T4" fmla="*/ 1 w 72"/>
                    <a:gd name="T5" fmla="*/ 0 h 62"/>
                    <a:gd name="T6" fmla="*/ 1 w 72"/>
                    <a:gd name="T7" fmla="*/ 0 h 62"/>
                    <a:gd name="T8" fmla="*/ 1 w 72"/>
                    <a:gd name="T9" fmla="*/ 1 h 62"/>
                    <a:gd name="T10" fmla="*/ 0 w 72"/>
                    <a:gd name="T11" fmla="*/ 1 h 62"/>
                    <a:gd name="T12" fmla="*/ 0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2 w 72"/>
                    <a:gd name="T19" fmla="*/ 2 h 62"/>
                    <a:gd name="T20" fmla="*/ 2 w 72"/>
                    <a:gd name="T21" fmla="*/ 2 h 62"/>
                    <a:gd name="T22" fmla="*/ 2 w 72"/>
                    <a:gd name="T23" fmla="*/ 2 h 62"/>
                    <a:gd name="T24" fmla="*/ 2 w 72"/>
                    <a:gd name="T25" fmla="*/ 2 h 62"/>
                    <a:gd name="T26" fmla="*/ 2 w 72"/>
                    <a:gd name="T27" fmla="*/ 2 h 62"/>
                    <a:gd name="T28" fmla="*/ 2 w 72"/>
                    <a:gd name="T29" fmla="*/ 2 h 62"/>
                    <a:gd name="T30" fmla="*/ 2 w 72"/>
                    <a:gd name="T31" fmla="*/ 2 h 62"/>
                    <a:gd name="T32" fmla="*/ 2 w 72"/>
                    <a:gd name="T33" fmla="*/ 2 h 62"/>
                    <a:gd name="T34" fmla="*/ 2 w 72"/>
                    <a:gd name="T35" fmla="*/ 2 h 62"/>
                    <a:gd name="T36" fmla="*/ 1 w 72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2"/>
                    <a:gd name="T59" fmla="*/ 72 w 72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2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64" y="62"/>
                      </a:lnTo>
                      <a:lnTo>
                        <a:pt x="66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0"/>
                      </a:lnTo>
                      <a:lnTo>
                        <a:pt x="72" y="58"/>
                      </a:lnTo>
                      <a:lnTo>
                        <a:pt x="72" y="57"/>
                      </a:lnTo>
                      <a:lnTo>
                        <a:pt x="71" y="55"/>
                      </a:lnTo>
                      <a:lnTo>
                        <a:pt x="69" y="5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44" name="Freeform 100"/>
                <p:cNvSpPr>
                  <a:spLocks/>
                </p:cNvSpPr>
                <p:nvPr/>
              </p:nvSpPr>
              <p:spPr bwMode="auto">
                <a:xfrm>
                  <a:off x="3179" y="3028"/>
                  <a:ext cx="35" cy="32"/>
                </a:xfrm>
                <a:custGeom>
                  <a:avLst/>
                  <a:gdLst>
                    <a:gd name="T0" fmla="*/ 1 w 70"/>
                    <a:gd name="T1" fmla="*/ 0 h 62"/>
                    <a:gd name="T2" fmla="*/ 1 w 70"/>
                    <a:gd name="T3" fmla="*/ 0 h 62"/>
                    <a:gd name="T4" fmla="*/ 1 w 70"/>
                    <a:gd name="T5" fmla="*/ 0 h 62"/>
                    <a:gd name="T6" fmla="*/ 1 w 70"/>
                    <a:gd name="T7" fmla="*/ 0 h 62"/>
                    <a:gd name="T8" fmla="*/ 0 w 70"/>
                    <a:gd name="T9" fmla="*/ 1 h 62"/>
                    <a:gd name="T10" fmla="*/ 0 w 70"/>
                    <a:gd name="T11" fmla="*/ 1 h 62"/>
                    <a:gd name="T12" fmla="*/ 0 w 70"/>
                    <a:gd name="T13" fmla="*/ 1 h 62"/>
                    <a:gd name="T14" fmla="*/ 0 w 70"/>
                    <a:gd name="T15" fmla="*/ 1 h 62"/>
                    <a:gd name="T16" fmla="*/ 1 w 70"/>
                    <a:gd name="T17" fmla="*/ 1 h 62"/>
                    <a:gd name="T18" fmla="*/ 1 w 70"/>
                    <a:gd name="T19" fmla="*/ 2 h 62"/>
                    <a:gd name="T20" fmla="*/ 2 w 70"/>
                    <a:gd name="T21" fmla="*/ 3 h 62"/>
                    <a:gd name="T22" fmla="*/ 2 w 70"/>
                    <a:gd name="T23" fmla="*/ 3 h 62"/>
                    <a:gd name="T24" fmla="*/ 2 w 70"/>
                    <a:gd name="T25" fmla="*/ 2 h 62"/>
                    <a:gd name="T26" fmla="*/ 2 w 70"/>
                    <a:gd name="T27" fmla="*/ 2 h 62"/>
                    <a:gd name="T28" fmla="*/ 2 w 70"/>
                    <a:gd name="T29" fmla="*/ 2 h 62"/>
                    <a:gd name="T30" fmla="*/ 2 w 70"/>
                    <a:gd name="T31" fmla="*/ 2 h 62"/>
                    <a:gd name="T32" fmla="*/ 2 w 70"/>
                    <a:gd name="T33" fmla="*/ 2 h 62"/>
                    <a:gd name="T34" fmla="*/ 2 w 70"/>
                    <a:gd name="T35" fmla="*/ 2 h 62"/>
                    <a:gd name="T36" fmla="*/ 1 w 70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"/>
                    <a:gd name="T58" fmla="*/ 0 h 62"/>
                    <a:gd name="T59" fmla="*/ 70 w 70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" h="6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63" y="60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0"/>
                      </a:lnTo>
                      <a:lnTo>
                        <a:pt x="70" y="59"/>
                      </a:lnTo>
                      <a:lnTo>
                        <a:pt x="70" y="57"/>
                      </a:lnTo>
                      <a:lnTo>
                        <a:pt x="70" y="55"/>
                      </a:lnTo>
                      <a:lnTo>
                        <a:pt x="70" y="54"/>
                      </a:lnTo>
                      <a:lnTo>
                        <a:pt x="69" y="5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45" name="Freeform 101"/>
                <p:cNvSpPr>
                  <a:spLocks/>
                </p:cNvSpPr>
                <p:nvPr/>
              </p:nvSpPr>
              <p:spPr bwMode="auto">
                <a:xfrm>
                  <a:off x="3221" y="3065"/>
                  <a:ext cx="35" cy="31"/>
                </a:xfrm>
                <a:custGeom>
                  <a:avLst/>
                  <a:gdLst>
                    <a:gd name="T0" fmla="*/ 1 w 70"/>
                    <a:gd name="T1" fmla="*/ 0 h 62"/>
                    <a:gd name="T2" fmla="*/ 1 w 70"/>
                    <a:gd name="T3" fmla="*/ 0 h 62"/>
                    <a:gd name="T4" fmla="*/ 1 w 70"/>
                    <a:gd name="T5" fmla="*/ 0 h 62"/>
                    <a:gd name="T6" fmla="*/ 1 w 70"/>
                    <a:gd name="T7" fmla="*/ 0 h 62"/>
                    <a:gd name="T8" fmla="*/ 0 w 70"/>
                    <a:gd name="T9" fmla="*/ 1 h 62"/>
                    <a:gd name="T10" fmla="*/ 0 w 70"/>
                    <a:gd name="T11" fmla="*/ 1 h 62"/>
                    <a:gd name="T12" fmla="*/ 0 w 70"/>
                    <a:gd name="T13" fmla="*/ 1 h 62"/>
                    <a:gd name="T14" fmla="*/ 0 w 70"/>
                    <a:gd name="T15" fmla="*/ 1 h 62"/>
                    <a:gd name="T16" fmla="*/ 1 w 70"/>
                    <a:gd name="T17" fmla="*/ 1 h 62"/>
                    <a:gd name="T18" fmla="*/ 1 w 70"/>
                    <a:gd name="T19" fmla="*/ 2 h 62"/>
                    <a:gd name="T20" fmla="*/ 2 w 70"/>
                    <a:gd name="T21" fmla="*/ 2 h 62"/>
                    <a:gd name="T22" fmla="*/ 2 w 70"/>
                    <a:gd name="T23" fmla="*/ 2 h 62"/>
                    <a:gd name="T24" fmla="*/ 2 w 70"/>
                    <a:gd name="T25" fmla="*/ 2 h 62"/>
                    <a:gd name="T26" fmla="*/ 2 w 70"/>
                    <a:gd name="T27" fmla="*/ 2 h 62"/>
                    <a:gd name="T28" fmla="*/ 2 w 70"/>
                    <a:gd name="T29" fmla="*/ 2 h 62"/>
                    <a:gd name="T30" fmla="*/ 2 w 70"/>
                    <a:gd name="T31" fmla="*/ 2 h 62"/>
                    <a:gd name="T32" fmla="*/ 2 w 70"/>
                    <a:gd name="T33" fmla="*/ 2 h 62"/>
                    <a:gd name="T34" fmla="*/ 2 w 70"/>
                    <a:gd name="T35" fmla="*/ 2 h 62"/>
                    <a:gd name="T36" fmla="*/ 1 w 70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"/>
                    <a:gd name="T58" fmla="*/ 0 h 62"/>
                    <a:gd name="T59" fmla="*/ 70 w 70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" h="6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63" y="61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1"/>
                      </a:lnTo>
                      <a:lnTo>
                        <a:pt x="70" y="59"/>
                      </a:lnTo>
                      <a:lnTo>
                        <a:pt x="70" y="57"/>
                      </a:lnTo>
                      <a:lnTo>
                        <a:pt x="70" y="56"/>
                      </a:lnTo>
                      <a:lnTo>
                        <a:pt x="70" y="54"/>
                      </a:lnTo>
                      <a:lnTo>
                        <a:pt x="69" y="5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46" name="Freeform 102"/>
                <p:cNvSpPr>
                  <a:spLocks/>
                </p:cNvSpPr>
                <p:nvPr/>
              </p:nvSpPr>
              <p:spPr bwMode="auto">
                <a:xfrm>
                  <a:off x="3263" y="3100"/>
                  <a:ext cx="36" cy="32"/>
                </a:xfrm>
                <a:custGeom>
                  <a:avLst/>
                  <a:gdLst>
                    <a:gd name="T0" fmla="*/ 1 w 72"/>
                    <a:gd name="T1" fmla="*/ 1 h 63"/>
                    <a:gd name="T2" fmla="*/ 1 w 72"/>
                    <a:gd name="T3" fmla="*/ 0 h 63"/>
                    <a:gd name="T4" fmla="*/ 1 w 72"/>
                    <a:gd name="T5" fmla="*/ 0 h 63"/>
                    <a:gd name="T6" fmla="*/ 1 w 72"/>
                    <a:gd name="T7" fmla="*/ 1 h 63"/>
                    <a:gd name="T8" fmla="*/ 1 w 72"/>
                    <a:gd name="T9" fmla="*/ 1 h 63"/>
                    <a:gd name="T10" fmla="*/ 0 w 72"/>
                    <a:gd name="T11" fmla="*/ 1 h 63"/>
                    <a:gd name="T12" fmla="*/ 0 w 72"/>
                    <a:gd name="T13" fmla="*/ 1 h 63"/>
                    <a:gd name="T14" fmla="*/ 1 w 72"/>
                    <a:gd name="T15" fmla="*/ 1 h 63"/>
                    <a:gd name="T16" fmla="*/ 1 w 72"/>
                    <a:gd name="T17" fmla="*/ 1 h 63"/>
                    <a:gd name="T18" fmla="*/ 1 w 72"/>
                    <a:gd name="T19" fmla="*/ 2 h 63"/>
                    <a:gd name="T20" fmla="*/ 2 w 72"/>
                    <a:gd name="T21" fmla="*/ 2 h 63"/>
                    <a:gd name="T22" fmla="*/ 2 w 72"/>
                    <a:gd name="T23" fmla="*/ 2 h 63"/>
                    <a:gd name="T24" fmla="*/ 2 w 72"/>
                    <a:gd name="T25" fmla="*/ 2 h 63"/>
                    <a:gd name="T26" fmla="*/ 2 w 72"/>
                    <a:gd name="T27" fmla="*/ 2 h 63"/>
                    <a:gd name="T28" fmla="*/ 2 w 72"/>
                    <a:gd name="T29" fmla="*/ 2 h 63"/>
                    <a:gd name="T30" fmla="*/ 2 w 72"/>
                    <a:gd name="T31" fmla="*/ 2 h 63"/>
                    <a:gd name="T32" fmla="*/ 2 w 72"/>
                    <a:gd name="T33" fmla="*/ 2 h 63"/>
                    <a:gd name="T34" fmla="*/ 2 w 72"/>
                    <a:gd name="T35" fmla="*/ 2 h 63"/>
                    <a:gd name="T36" fmla="*/ 1 w 72"/>
                    <a:gd name="T37" fmla="*/ 1 h 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3"/>
                    <a:gd name="T59" fmla="*/ 72 w 72"/>
                    <a:gd name="T60" fmla="*/ 63 h 6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3">
                      <a:moveTo>
                        <a:pt x="8" y="1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3" y="10"/>
                      </a:lnTo>
                      <a:lnTo>
                        <a:pt x="63" y="62"/>
                      </a:lnTo>
                      <a:lnTo>
                        <a:pt x="65" y="63"/>
                      </a:lnTo>
                      <a:lnTo>
                        <a:pt x="67" y="63"/>
                      </a:lnTo>
                      <a:lnTo>
                        <a:pt x="69" y="62"/>
                      </a:lnTo>
                      <a:lnTo>
                        <a:pt x="70" y="60"/>
                      </a:lnTo>
                      <a:lnTo>
                        <a:pt x="72" y="58"/>
                      </a:lnTo>
                      <a:lnTo>
                        <a:pt x="72" y="57"/>
                      </a:lnTo>
                      <a:lnTo>
                        <a:pt x="70" y="55"/>
                      </a:lnTo>
                      <a:lnTo>
                        <a:pt x="69" y="53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47" name="Freeform 103"/>
                <p:cNvSpPr>
                  <a:spLocks/>
                </p:cNvSpPr>
                <p:nvPr/>
              </p:nvSpPr>
              <p:spPr bwMode="auto">
                <a:xfrm>
                  <a:off x="3305" y="3136"/>
                  <a:ext cx="36" cy="31"/>
                </a:xfrm>
                <a:custGeom>
                  <a:avLst/>
                  <a:gdLst>
                    <a:gd name="T0" fmla="*/ 1 w 72"/>
                    <a:gd name="T1" fmla="*/ 1 h 62"/>
                    <a:gd name="T2" fmla="*/ 1 w 72"/>
                    <a:gd name="T3" fmla="*/ 0 h 62"/>
                    <a:gd name="T4" fmla="*/ 1 w 72"/>
                    <a:gd name="T5" fmla="*/ 0 h 62"/>
                    <a:gd name="T6" fmla="*/ 1 w 72"/>
                    <a:gd name="T7" fmla="*/ 1 h 62"/>
                    <a:gd name="T8" fmla="*/ 1 w 72"/>
                    <a:gd name="T9" fmla="*/ 1 h 62"/>
                    <a:gd name="T10" fmla="*/ 0 w 72"/>
                    <a:gd name="T11" fmla="*/ 1 h 62"/>
                    <a:gd name="T12" fmla="*/ 0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1 w 72"/>
                    <a:gd name="T19" fmla="*/ 2 h 62"/>
                    <a:gd name="T20" fmla="*/ 2 w 72"/>
                    <a:gd name="T21" fmla="*/ 2 h 62"/>
                    <a:gd name="T22" fmla="*/ 2 w 72"/>
                    <a:gd name="T23" fmla="*/ 2 h 62"/>
                    <a:gd name="T24" fmla="*/ 2 w 72"/>
                    <a:gd name="T25" fmla="*/ 2 h 62"/>
                    <a:gd name="T26" fmla="*/ 2 w 72"/>
                    <a:gd name="T27" fmla="*/ 2 h 62"/>
                    <a:gd name="T28" fmla="*/ 2 w 72"/>
                    <a:gd name="T29" fmla="*/ 2 h 62"/>
                    <a:gd name="T30" fmla="*/ 2 w 72"/>
                    <a:gd name="T31" fmla="*/ 2 h 62"/>
                    <a:gd name="T32" fmla="*/ 2 w 72"/>
                    <a:gd name="T33" fmla="*/ 2 h 62"/>
                    <a:gd name="T34" fmla="*/ 2 w 72"/>
                    <a:gd name="T35" fmla="*/ 2 h 62"/>
                    <a:gd name="T36" fmla="*/ 1 w 72"/>
                    <a:gd name="T37" fmla="*/ 1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2"/>
                    <a:gd name="T59" fmla="*/ 72 w 72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2">
                      <a:moveTo>
                        <a:pt x="8" y="2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10"/>
                      </a:lnTo>
                      <a:lnTo>
                        <a:pt x="63" y="62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8" y="62"/>
                      </a:lnTo>
                      <a:lnTo>
                        <a:pt x="70" y="60"/>
                      </a:lnTo>
                      <a:lnTo>
                        <a:pt x="72" y="59"/>
                      </a:lnTo>
                      <a:lnTo>
                        <a:pt x="72" y="57"/>
                      </a:lnTo>
                      <a:lnTo>
                        <a:pt x="70" y="55"/>
                      </a:lnTo>
                      <a:lnTo>
                        <a:pt x="68" y="5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48" name="Freeform 104"/>
                <p:cNvSpPr>
                  <a:spLocks/>
                </p:cNvSpPr>
                <p:nvPr/>
              </p:nvSpPr>
              <p:spPr bwMode="auto">
                <a:xfrm>
                  <a:off x="3348" y="3172"/>
                  <a:ext cx="35" cy="31"/>
                </a:xfrm>
                <a:custGeom>
                  <a:avLst/>
                  <a:gdLst>
                    <a:gd name="T0" fmla="*/ 0 w 71"/>
                    <a:gd name="T1" fmla="*/ 1 h 62"/>
                    <a:gd name="T2" fmla="*/ 0 w 71"/>
                    <a:gd name="T3" fmla="*/ 0 h 62"/>
                    <a:gd name="T4" fmla="*/ 0 w 71"/>
                    <a:gd name="T5" fmla="*/ 0 h 62"/>
                    <a:gd name="T6" fmla="*/ 0 w 71"/>
                    <a:gd name="T7" fmla="*/ 1 h 62"/>
                    <a:gd name="T8" fmla="*/ 0 w 71"/>
                    <a:gd name="T9" fmla="*/ 1 h 62"/>
                    <a:gd name="T10" fmla="*/ 0 w 71"/>
                    <a:gd name="T11" fmla="*/ 1 h 62"/>
                    <a:gd name="T12" fmla="*/ 0 w 71"/>
                    <a:gd name="T13" fmla="*/ 1 h 62"/>
                    <a:gd name="T14" fmla="*/ 0 w 71"/>
                    <a:gd name="T15" fmla="*/ 1 h 62"/>
                    <a:gd name="T16" fmla="*/ 0 w 71"/>
                    <a:gd name="T17" fmla="*/ 1 h 62"/>
                    <a:gd name="T18" fmla="*/ 2 w 71"/>
                    <a:gd name="T19" fmla="*/ 2 h 62"/>
                    <a:gd name="T20" fmla="*/ 2 w 71"/>
                    <a:gd name="T21" fmla="*/ 2 h 62"/>
                    <a:gd name="T22" fmla="*/ 2 w 71"/>
                    <a:gd name="T23" fmla="*/ 2 h 62"/>
                    <a:gd name="T24" fmla="*/ 2 w 71"/>
                    <a:gd name="T25" fmla="*/ 2 h 62"/>
                    <a:gd name="T26" fmla="*/ 2 w 71"/>
                    <a:gd name="T27" fmla="*/ 2 h 62"/>
                    <a:gd name="T28" fmla="*/ 2 w 71"/>
                    <a:gd name="T29" fmla="*/ 2 h 62"/>
                    <a:gd name="T30" fmla="*/ 2 w 71"/>
                    <a:gd name="T31" fmla="*/ 2 h 62"/>
                    <a:gd name="T32" fmla="*/ 2 w 71"/>
                    <a:gd name="T33" fmla="*/ 2 h 62"/>
                    <a:gd name="T34" fmla="*/ 2 w 71"/>
                    <a:gd name="T35" fmla="*/ 2 h 62"/>
                    <a:gd name="T36" fmla="*/ 0 w 71"/>
                    <a:gd name="T37" fmla="*/ 1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1"/>
                    <a:gd name="T58" fmla="*/ 0 h 62"/>
                    <a:gd name="T59" fmla="*/ 71 w 71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1" h="62">
                      <a:moveTo>
                        <a:pt x="7" y="2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64" y="62"/>
                      </a:lnTo>
                      <a:lnTo>
                        <a:pt x="66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1"/>
                      </a:lnTo>
                      <a:lnTo>
                        <a:pt x="71" y="59"/>
                      </a:lnTo>
                      <a:lnTo>
                        <a:pt x="71" y="57"/>
                      </a:lnTo>
                      <a:lnTo>
                        <a:pt x="71" y="56"/>
                      </a:lnTo>
                      <a:lnTo>
                        <a:pt x="69" y="54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49" name="Freeform 105"/>
                <p:cNvSpPr>
                  <a:spLocks/>
                </p:cNvSpPr>
                <p:nvPr/>
              </p:nvSpPr>
              <p:spPr bwMode="auto">
                <a:xfrm>
                  <a:off x="3390" y="3208"/>
                  <a:ext cx="35" cy="31"/>
                </a:xfrm>
                <a:custGeom>
                  <a:avLst/>
                  <a:gdLst>
                    <a:gd name="T0" fmla="*/ 0 w 71"/>
                    <a:gd name="T1" fmla="*/ 0 h 62"/>
                    <a:gd name="T2" fmla="*/ 0 w 71"/>
                    <a:gd name="T3" fmla="*/ 0 h 62"/>
                    <a:gd name="T4" fmla="*/ 0 w 71"/>
                    <a:gd name="T5" fmla="*/ 0 h 62"/>
                    <a:gd name="T6" fmla="*/ 0 w 71"/>
                    <a:gd name="T7" fmla="*/ 0 h 62"/>
                    <a:gd name="T8" fmla="*/ 0 w 71"/>
                    <a:gd name="T9" fmla="*/ 1 h 62"/>
                    <a:gd name="T10" fmla="*/ 0 w 71"/>
                    <a:gd name="T11" fmla="*/ 1 h 62"/>
                    <a:gd name="T12" fmla="*/ 0 w 71"/>
                    <a:gd name="T13" fmla="*/ 1 h 62"/>
                    <a:gd name="T14" fmla="*/ 0 w 71"/>
                    <a:gd name="T15" fmla="*/ 1 h 62"/>
                    <a:gd name="T16" fmla="*/ 0 w 71"/>
                    <a:gd name="T17" fmla="*/ 1 h 62"/>
                    <a:gd name="T18" fmla="*/ 2 w 71"/>
                    <a:gd name="T19" fmla="*/ 2 h 62"/>
                    <a:gd name="T20" fmla="*/ 2 w 71"/>
                    <a:gd name="T21" fmla="*/ 2 h 62"/>
                    <a:gd name="T22" fmla="*/ 2 w 71"/>
                    <a:gd name="T23" fmla="*/ 2 h 62"/>
                    <a:gd name="T24" fmla="*/ 2 w 71"/>
                    <a:gd name="T25" fmla="*/ 2 h 62"/>
                    <a:gd name="T26" fmla="*/ 2 w 71"/>
                    <a:gd name="T27" fmla="*/ 2 h 62"/>
                    <a:gd name="T28" fmla="*/ 2 w 71"/>
                    <a:gd name="T29" fmla="*/ 2 h 62"/>
                    <a:gd name="T30" fmla="*/ 2 w 71"/>
                    <a:gd name="T31" fmla="*/ 2 h 62"/>
                    <a:gd name="T32" fmla="*/ 2 w 71"/>
                    <a:gd name="T33" fmla="*/ 2 h 62"/>
                    <a:gd name="T34" fmla="*/ 2 w 71"/>
                    <a:gd name="T35" fmla="*/ 2 h 62"/>
                    <a:gd name="T36" fmla="*/ 0 w 71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1"/>
                    <a:gd name="T58" fmla="*/ 0 h 62"/>
                    <a:gd name="T59" fmla="*/ 71 w 71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1" h="62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64" y="62"/>
                      </a:lnTo>
                      <a:lnTo>
                        <a:pt x="66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1"/>
                      </a:lnTo>
                      <a:lnTo>
                        <a:pt x="71" y="59"/>
                      </a:lnTo>
                      <a:lnTo>
                        <a:pt x="71" y="57"/>
                      </a:lnTo>
                      <a:lnTo>
                        <a:pt x="71" y="56"/>
                      </a:lnTo>
                      <a:lnTo>
                        <a:pt x="69" y="5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50" name="Freeform 106"/>
                <p:cNvSpPr>
                  <a:spLocks/>
                </p:cNvSpPr>
                <p:nvPr/>
              </p:nvSpPr>
              <p:spPr bwMode="auto">
                <a:xfrm>
                  <a:off x="3432" y="3244"/>
                  <a:ext cx="35" cy="31"/>
                </a:xfrm>
                <a:custGeom>
                  <a:avLst/>
                  <a:gdLst>
                    <a:gd name="T0" fmla="*/ 0 w 71"/>
                    <a:gd name="T1" fmla="*/ 0 h 62"/>
                    <a:gd name="T2" fmla="*/ 0 w 71"/>
                    <a:gd name="T3" fmla="*/ 0 h 62"/>
                    <a:gd name="T4" fmla="*/ 0 w 71"/>
                    <a:gd name="T5" fmla="*/ 0 h 62"/>
                    <a:gd name="T6" fmla="*/ 0 w 71"/>
                    <a:gd name="T7" fmla="*/ 0 h 62"/>
                    <a:gd name="T8" fmla="*/ 0 w 71"/>
                    <a:gd name="T9" fmla="*/ 1 h 62"/>
                    <a:gd name="T10" fmla="*/ 0 w 71"/>
                    <a:gd name="T11" fmla="*/ 1 h 62"/>
                    <a:gd name="T12" fmla="*/ 0 w 71"/>
                    <a:gd name="T13" fmla="*/ 1 h 62"/>
                    <a:gd name="T14" fmla="*/ 0 w 71"/>
                    <a:gd name="T15" fmla="*/ 1 h 62"/>
                    <a:gd name="T16" fmla="*/ 0 w 71"/>
                    <a:gd name="T17" fmla="*/ 1 h 62"/>
                    <a:gd name="T18" fmla="*/ 2 w 71"/>
                    <a:gd name="T19" fmla="*/ 2 h 62"/>
                    <a:gd name="T20" fmla="*/ 2 w 71"/>
                    <a:gd name="T21" fmla="*/ 2 h 62"/>
                    <a:gd name="T22" fmla="*/ 2 w 71"/>
                    <a:gd name="T23" fmla="*/ 2 h 62"/>
                    <a:gd name="T24" fmla="*/ 2 w 71"/>
                    <a:gd name="T25" fmla="*/ 2 h 62"/>
                    <a:gd name="T26" fmla="*/ 2 w 71"/>
                    <a:gd name="T27" fmla="*/ 2 h 62"/>
                    <a:gd name="T28" fmla="*/ 2 w 71"/>
                    <a:gd name="T29" fmla="*/ 2 h 62"/>
                    <a:gd name="T30" fmla="*/ 2 w 71"/>
                    <a:gd name="T31" fmla="*/ 2 h 62"/>
                    <a:gd name="T32" fmla="*/ 2 w 71"/>
                    <a:gd name="T33" fmla="*/ 2 h 62"/>
                    <a:gd name="T34" fmla="*/ 2 w 71"/>
                    <a:gd name="T35" fmla="*/ 2 h 62"/>
                    <a:gd name="T36" fmla="*/ 0 w 71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1"/>
                    <a:gd name="T58" fmla="*/ 0 h 62"/>
                    <a:gd name="T59" fmla="*/ 71 w 71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1" h="62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64" y="60"/>
                      </a:lnTo>
                      <a:lnTo>
                        <a:pt x="66" y="62"/>
                      </a:lnTo>
                      <a:lnTo>
                        <a:pt x="67" y="62"/>
                      </a:lnTo>
                      <a:lnTo>
                        <a:pt x="69" y="60"/>
                      </a:lnTo>
                      <a:lnTo>
                        <a:pt x="71" y="58"/>
                      </a:lnTo>
                      <a:lnTo>
                        <a:pt x="71" y="57"/>
                      </a:lnTo>
                      <a:lnTo>
                        <a:pt x="71" y="55"/>
                      </a:lnTo>
                      <a:lnTo>
                        <a:pt x="71" y="53"/>
                      </a:lnTo>
                      <a:lnTo>
                        <a:pt x="69" y="5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51" name="Freeform 107"/>
                <p:cNvSpPr>
                  <a:spLocks/>
                </p:cNvSpPr>
                <p:nvPr/>
              </p:nvSpPr>
              <p:spPr bwMode="auto">
                <a:xfrm>
                  <a:off x="3474" y="3280"/>
                  <a:ext cx="36" cy="31"/>
                </a:xfrm>
                <a:custGeom>
                  <a:avLst/>
                  <a:gdLst>
                    <a:gd name="T0" fmla="*/ 1 w 72"/>
                    <a:gd name="T1" fmla="*/ 0 h 62"/>
                    <a:gd name="T2" fmla="*/ 1 w 72"/>
                    <a:gd name="T3" fmla="*/ 0 h 62"/>
                    <a:gd name="T4" fmla="*/ 1 w 72"/>
                    <a:gd name="T5" fmla="*/ 0 h 62"/>
                    <a:gd name="T6" fmla="*/ 1 w 72"/>
                    <a:gd name="T7" fmla="*/ 0 h 62"/>
                    <a:gd name="T8" fmla="*/ 1 w 72"/>
                    <a:gd name="T9" fmla="*/ 1 h 62"/>
                    <a:gd name="T10" fmla="*/ 0 w 72"/>
                    <a:gd name="T11" fmla="*/ 1 h 62"/>
                    <a:gd name="T12" fmla="*/ 0 w 72"/>
                    <a:gd name="T13" fmla="*/ 1 h 62"/>
                    <a:gd name="T14" fmla="*/ 1 w 72"/>
                    <a:gd name="T15" fmla="*/ 1 h 62"/>
                    <a:gd name="T16" fmla="*/ 1 w 72"/>
                    <a:gd name="T17" fmla="*/ 1 h 62"/>
                    <a:gd name="T18" fmla="*/ 2 w 72"/>
                    <a:gd name="T19" fmla="*/ 2 h 62"/>
                    <a:gd name="T20" fmla="*/ 2 w 72"/>
                    <a:gd name="T21" fmla="*/ 2 h 62"/>
                    <a:gd name="T22" fmla="*/ 2 w 72"/>
                    <a:gd name="T23" fmla="*/ 2 h 62"/>
                    <a:gd name="T24" fmla="*/ 2 w 72"/>
                    <a:gd name="T25" fmla="*/ 2 h 62"/>
                    <a:gd name="T26" fmla="*/ 2 w 72"/>
                    <a:gd name="T27" fmla="*/ 2 h 62"/>
                    <a:gd name="T28" fmla="*/ 2 w 72"/>
                    <a:gd name="T29" fmla="*/ 2 h 62"/>
                    <a:gd name="T30" fmla="*/ 2 w 72"/>
                    <a:gd name="T31" fmla="*/ 2 h 62"/>
                    <a:gd name="T32" fmla="*/ 2 w 72"/>
                    <a:gd name="T33" fmla="*/ 2 h 62"/>
                    <a:gd name="T34" fmla="*/ 2 w 72"/>
                    <a:gd name="T35" fmla="*/ 2 h 62"/>
                    <a:gd name="T36" fmla="*/ 1 w 72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2"/>
                    <a:gd name="T59" fmla="*/ 72 w 72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2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4" y="60"/>
                      </a:lnTo>
                      <a:lnTo>
                        <a:pt x="66" y="62"/>
                      </a:lnTo>
                      <a:lnTo>
                        <a:pt x="67" y="62"/>
                      </a:lnTo>
                      <a:lnTo>
                        <a:pt x="69" y="60"/>
                      </a:lnTo>
                      <a:lnTo>
                        <a:pt x="71" y="59"/>
                      </a:lnTo>
                      <a:lnTo>
                        <a:pt x="72" y="57"/>
                      </a:lnTo>
                      <a:lnTo>
                        <a:pt x="72" y="55"/>
                      </a:lnTo>
                      <a:lnTo>
                        <a:pt x="71" y="54"/>
                      </a:lnTo>
                      <a:lnTo>
                        <a:pt x="69" y="5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52" name="Freeform 108"/>
                <p:cNvSpPr>
                  <a:spLocks/>
                </p:cNvSpPr>
                <p:nvPr/>
              </p:nvSpPr>
              <p:spPr bwMode="auto">
                <a:xfrm>
                  <a:off x="3516" y="3316"/>
                  <a:ext cx="36" cy="32"/>
                </a:xfrm>
                <a:custGeom>
                  <a:avLst/>
                  <a:gdLst>
                    <a:gd name="T0" fmla="*/ 1 w 72"/>
                    <a:gd name="T1" fmla="*/ 1 h 64"/>
                    <a:gd name="T2" fmla="*/ 1 w 72"/>
                    <a:gd name="T3" fmla="*/ 0 h 64"/>
                    <a:gd name="T4" fmla="*/ 1 w 72"/>
                    <a:gd name="T5" fmla="*/ 0 h 64"/>
                    <a:gd name="T6" fmla="*/ 1 w 72"/>
                    <a:gd name="T7" fmla="*/ 1 h 64"/>
                    <a:gd name="T8" fmla="*/ 1 w 72"/>
                    <a:gd name="T9" fmla="*/ 1 h 64"/>
                    <a:gd name="T10" fmla="*/ 0 w 72"/>
                    <a:gd name="T11" fmla="*/ 1 h 64"/>
                    <a:gd name="T12" fmla="*/ 0 w 72"/>
                    <a:gd name="T13" fmla="*/ 1 h 64"/>
                    <a:gd name="T14" fmla="*/ 1 w 72"/>
                    <a:gd name="T15" fmla="*/ 1 h 64"/>
                    <a:gd name="T16" fmla="*/ 1 w 72"/>
                    <a:gd name="T17" fmla="*/ 1 h 64"/>
                    <a:gd name="T18" fmla="*/ 2 w 72"/>
                    <a:gd name="T19" fmla="*/ 1 h 64"/>
                    <a:gd name="T20" fmla="*/ 2 w 72"/>
                    <a:gd name="T21" fmla="*/ 2 h 64"/>
                    <a:gd name="T22" fmla="*/ 2 w 72"/>
                    <a:gd name="T23" fmla="*/ 2 h 64"/>
                    <a:gd name="T24" fmla="*/ 2 w 72"/>
                    <a:gd name="T25" fmla="*/ 1 h 64"/>
                    <a:gd name="T26" fmla="*/ 2 w 72"/>
                    <a:gd name="T27" fmla="*/ 1 h 64"/>
                    <a:gd name="T28" fmla="*/ 2 w 72"/>
                    <a:gd name="T29" fmla="*/ 1 h 64"/>
                    <a:gd name="T30" fmla="*/ 2 w 72"/>
                    <a:gd name="T31" fmla="*/ 1 h 64"/>
                    <a:gd name="T32" fmla="*/ 2 w 72"/>
                    <a:gd name="T33" fmla="*/ 1 h 64"/>
                    <a:gd name="T34" fmla="*/ 2 w 72"/>
                    <a:gd name="T35" fmla="*/ 1 h 64"/>
                    <a:gd name="T36" fmla="*/ 1 w 72"/>
                    <a:gd name="T37" fmla="*/ 1 h 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64"/>
                    <a:gd name="T59" fmla="*/ 72 w 72"/>
                    <a:gd name="T60" fmla="*/ 64 h 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64">
                      <a:moveTo>
                        <a:pt x="9" y="2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4" y="10"/>
                      </a:lnTo>
                      <a:lnTo>
                        <a:pt x="64" y="62"/>
                      </a:lnTo>
                      <a:lnTo>
                        <a:pt x="66" y="64"/>
                      </a:lnTo>
                      <a:lnTo>
                        <a:pt x="67" y="64"/>
                      </a:lnTo>
                      <a:lnTo>
                        <a:pt x="69" y="62"/>
                      </a:lnTo>
                      <a:lnTo>
                        <a:pt x="71" y="61"/>
                      </a:lnTo>
                      <a:lnTo>
                        <a:pt x="72" y="59"/>
                      </a:lnTo>
                      <a:lnTo>
                        <a:pt x="72" y="57"/>
                      </a:lnTo>
                      <a:lnTo>
                        <a:pt x="71" y="56"/>
                      </a:lnTo>
                      <a:lnTo>
                        <a:pt x="69" y="54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53" name="Freeform 109"/>
                <p:cNvSpPr>
                  <a:spLocks/>
                </p:cNvSpPr>
                <p:nvPr/>
              </p:nvSpPr>
              <p:spPr bwMode="auto">
                <a:xfrm>
                  <a:off x="3558" y="3352"/>
                  <a:ext cx="32" cy="27"/>
                </a:xfrm>
                <a:custGeom>
                  <a:avLst/>
                  <a:gdLst>
                    <a:gd name="T0" fmla="*/ 1 w 62"/>
                    <a:gd name="T1" fmla="*/ 0 h 55"/>
                    <a:gd name="T2" fmla="*/ 1 w 62"/>
                    <a:gd name="T3" fmla="*/ 0 h 55"/>
                    <a:gd name="T4" fmla="*/ 1 w 62"/>
                    <a:gd name="T5" fmla="*/ 0 h 55"/>
                    <a:gd name="T6" fmla="*/ 1 w 62"/>
                    <a:gd name="T7" fmla="*/ 0 h 55"/>
                    <a:gd name="T8" fmla="*/ 0 w 62"/>
                    <a:gd name="T9" fmla="*/ 0 h 55"/>
                    <a:gd name="T10" fmla="*/ 0 w 62"/>
                    <a:gd name="T11" fmla="*/ 0 h 55"/>
                    <a:gd name="T12" fmla="*/ 0 w 62"/>
                    <a:gd name="T13" fmla="*/ 0 h 55"/>
                    <a:gd name="T14" fmla="*/ 0 w 62"/>
                    <a:gd name="T15" fmla="*/ 0 h 55"/>
                    <a:gd name="T16" fmla="*/ 1 w 62"/>
                    <a:gd name="T17" fmla="*/ 0 h 55"/>
                    <a:gd name="T18" fmla="*/ 2 w 62"/>
                    <a:gd name="T19" fmla="*/ 1 h 55"/>
                    <a:gd name="T20" fmla="*/ 2 w 62"/>
                    <a:gd name="T21" fmla="*/ 1 h 55"/>
                    <a:gd name="T22" fmla="*/ 2 w 62"/>
                    <a:gd name="T23" fmla="*/ 1 h 55"/>
                    <a:gd name="T24" fmla="*/ 2 w 62"/>
                    <a:gd name="T25" fmla="*/ 1 h 55"/>
                    <a:gd name="T26" fmla="*/ 2 w 62"/>
                    <a:gd name="T27" fmla="*/ 1 h 55"/>
                    <a:gd name="T28" fmla="*/ 3 w 62"/>
                    <a:gd name="T29" fmla="*/ 1 h 55"/>
                    <a:gd name="T30" fmla="*/ 3 w 62"/>
                    <a:gd name="T31" fmla="*/ 1 h 55"/>
                    <a:gd name="T32" fmla="*/ 2 w 62"/>
                    <a:gd name="T33" fmla="*/ 1 h 55"/>
                    <a:gd name="T34" fmla="*/ 2 w 62"/>
                    <a:gd name="T35" fmla="*/ 1 h 55"/>
                    <a:gd name="T36" fmla="*/ 1 w 62"/>
                    <a:gd name="T37" fmla="*/ 0 h 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2"/>
                    <a:gd name="T58" fmla="*/ 0 h 55"/>
                    <a:gd name="T59" fmla="*/ 62 w 62"/>
                    <a:gd name="T60" fmla="*/ 55 h 5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2" h="55">
                      <a:moveTo>
                        <a:pt x="7" y="1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5" y="55"/>
                      </a:lnTo>
                      <a:lnTo>
                        <a:pt x="57" y="55"/>
                      </a:lnTo>
                      <a:lnTo>
                        <a:pt x="59" y="53"/>
                      </a:lnTo>
                      <a:lnTo>
                        <a:pt x="60" y="52"/>
                      </a:lnTo>
                      <a:lnTo>
                        <a:pt x="62" y="50"/>
                      </a:lnTo>
                      <a:lnTo>
                        <a:pt x="60" y="48"/>
                      </a:lnTo>
                      <a:lnTo>
                        <a:pt x="60" y="47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110" name="Group 110"/>
              <p:cNvGrpSpPr>
                <a:grpSpLocks/>
              </p:cNvGrpSpPr>
              <p:nvPr/>
            </p:nvGrpSpPr>
            <p:grpSpPr bwMode="auto">
              <a:xfrm>
                <a:off x="3206" y="3223"/>
                <a:ext cx="194" cy="257"/>
                <a:chOff x="3238" y="3223"/>
                <a:chExt cx="194" cy="257"/>
              </a:xfrm>
            </p:grpSpPr>
            <p:sp>
              <p:nvSpPr>
                <p:cNvPr id="3111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3269" y="3223"/>
                  <a:ext cx="163" cy="215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12" name="Freeform 112"/>
                <p:cNvSpPr>
                  <a:spLocks/>
                </p:cNvSpPr>
                <p:nvPr/>
              </p:nvSpPr>
              <p:spPr bwMode="auto">
                <a:xfrm>
                  <a:off x="3238" y="3420"/>
                  <a:ext cx="54" cy="60"/>
                </a:xfrm>
                <a:custGeom>
                  <a:avLst/>
                  <a:gdLst>
                    <a:gd name="T0" fmla="*/ 0 w 109"/>
                    <a:gd name="T1" fmla="*/ 0 h 120"/>
                    <a:gd name="T2" fmla="*/ 0 w 109"/>
                    <a:gd name="T3" fmla="*/ 4 h 120"/>
                    <a:gd name="T4" fmla="*/ 3 w 109"/>
                    <a:gd name="T5" fmla="*/ 3 h 120"/>
                    <a:gd name="T6" fmla="*/ 0 w 109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"/>
                    <a:gd name="T13" fmla="*/ 0 h 120"/>
                    <a:gd name="T14" fmla="*/ 109 w 109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" h="120">
                      <a:moveTo>
                        <a:pt x="22" y="0"/>
                      </a:moveTo>
                      <a:lnTo>
                        <a:pt x="0" y="120"/>
                      </a:lnTo>
                      <a:lnTo>
                        <a:pt x="109" y="65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3108" name="Text Box 177"/>
            <p:cNvSpPr txBox="1">
              <a:spLocks noChangeArrowheads="1"/>
            </p:cNvSpPr>
            <p:nvPr/>
          </p:nvSpPr>
          <p:spPr bwMode="auto">
            <a:xfrm>
              <a:off x="1701" y="3838"/>
              <a:ext cx="1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b="1" i="1">
                  <a:solidFill>
                    <a:srgbClr val="0000FF"/>
                  </a:solidFill>
                </a:rPr>
                <a:t>f(x)=c</a:t>
              </a:r>
              <a:r>
                <a:rPr lang="pt-BR" sz="1400" b="1" i="1" baseline="-25000">
                  <a:solidFill>
                    <a:srgbClr val="0000FF"/>
                  </a:solidFill>
                </a:rPr>
                <a:t>1</a:t>
              </a:r>
              <a:r>
                <a:rPr lang="pt-BR" sz="1400" b="1" i="1">
                  <a:solidFill>
                    <a:srgbClr val="0000FF"/>
                  </a:solidFill>
                </a:rPr>
                <a:t>x</a:t>
              </a:r>
              <a:r>
                <a:rPr lang="pt-BR" sz="1400" b="1" i="1" baseline="-25000">
                  <a:solidFill>
                    <a:srgbClr val="0000FF"/>
                  </a:solidFill>
                </a:rPr>
                <a:t>1</a:t>
              </a:r>
              <a:r>
                <a:rPr lang="pt-BR" sz="1400" b="1" i="1">
                  <a:solidFill>
                    <a:srgbClr val="0000FF"/>
                  </a:solidFill>
                </a:rPr>
                <a:t>+c</a:t>
              </a:r>
              <a:r>
                <a:rPr lang="pt-BR" sz="1400" b="1" i="1" baseline="-25000">
                  <a:solidFill>
                    <a:srgbClr val="0000FF"/>
                  </a:solidFill>
                </a:rPr>
                <a:t>2</a:t>
              </a:r>
              <a:r>
                <a:rPr lang="pt-BR" sz="1400" b="1" i="1">
                  <a:solidFill>
                    <a:srgbClr val="0000FF"/>
                  </a:solidFill>
                </a:rPr>
                <a:t>x</a:t>
              </a:r>
              <a:r>
                <a:rPr lang="pt-BR" sz="1400" b="1" i="1" baseline="-25000">
                  <a:solidFill>
                    <a:srgbClr val="0000FF"/>
                  </a:solidFill>
                </a:rPr>
                <a:t>2</a:t>
              </a:r>
              <a:r>
                <a:rPr lang="pt-BR" sz="1400" b="1" i="1">
                  <a:solidFill>
                    <a:srgbClr val="0000FF"/>
                  </a:solidFill>
                </a:rPr>
                <a:t>=cte</a:t>
              </a:r>
              <a:r>
                <a:rPr lang="pt-BR"/>
                <a:t>.</a:t>
              </a:r>
            </a:p>
          </p:txBody>
        </p:sp>
      </p:grpSp>
      <p:grpSp>
        <p:nvGrpSpPr>
          <p:cNvPr id="13" name="Group 181"/>
          <p:cNvGrpSpPr>
            <a:grpSpLocks/>
          </p:cNvGrpSpPr>
          <p:nvPr/>
        </p:nvGrpSpPr>
        <p:grpSpPr bwMode="auto">
          <a:xfrm>
            <a:off x="14288" y="1762125"/>
            <a:ext cx="8945562" cy="4799013"/>
            <a:chOff x="9" y="1110"/>
            <a:chExt cx="5635" cy="3023"/>
          </a:xfrm>
        </p:grpSpPr>
        <p:grpSp>
          <p:nvGrpSpPr>
            <p:cNvPr id="3098" name="Group 169"/>
            <p:cNvGrpSpPr>
              <a:grpSpLocks/>
            </p:cNvGrpSpPr>
            <p:nvPr/>
          </p:nvGrpSpPr>
          <p:grpSpPr bwMode="auto">
            <a:xfrm>
              <a:off x="9" y="1344"/>
              <a:ext cx="5271" cy="2789"/>
              <a:chOff x="9" y="1344"/>
              <a:chExt cx="5271" cy="2789"/>
            </a:xfrm>
          </p:grpSpPr>
          <p:grpSp>
            <p:nvGrpSpPr>
              <p:cNvPr id="3101" name="Group 12"/>
              <p:cNvGrpSpPr>
                <a:grpSpLocks/>
              </p:cNvGrpSpPr>
              <p:nvPr/>
            </p:nvGrpSpPr>
            <p:grpSpPr bwMode="auto">
              <a:xfrm>
                <a:off x="9" y="3955"/>
                <a:ext cx="5271" cy="77"/>
                <a:chOff x="9" y="3955"/>
                <a:chExt cx="2923" cy="54"/>
              </a:xfrm>
            </p:grpSpPr>
            <p:sp>
              <p:nvSpPr>
                <p:cNvPr id="3105" name="Line 13"/>
                <p:cNvSpPr>
                  <a:spLocks noChangeShapeType="1"/>
                </p:cNvSpPr>
                <p:nvPr/>
              </p:nvSpPr>
              <p:spPr bwMode="auto">
                <a:xfrm>
                  <a:off x="9" y="3982"/>
                  <a:ext cx="287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06" name="Freeform 14"/>
                <p:cNvSpPr>
                  <a:spLocks/>
                </p:cNvSpPr>
                <p:nvPr/>
              </p:nvSpPr>
              <p:spPr bwMode="auto">
                <a:xfrm>
                  <a:off x="2877" y="3955"/>
                  <a:ext cx="55" cy="54"/>
                </a:xfrm>
                <a:custGeom>
                  <a:avLst/>
                  <a:gdLst>
                    <a:gd name="T0" fmla="*/ 0 w 109"/>
                    <a:gd name="T1" fmla="*/ 3 h 110"/>
                    <a:gd name="T2" fmla="*/ 4 w 109"/>
                    <a:gd name="T3" fmla="*/ 1 h 110"/>
                    <a:gd name="T4" fmla="*/ 0 w 109"/>
                    <a:gd name="T5" fmla="*/ 0 h 110"/>
                    <a:gd name="T6" fmla="*/ 0 w 109"/>
                    <a:gd name="T7" fmla="*/ 3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"/>
                    <a:gd name="T13" fmla="*/ 0 h 110"/>
                    <a:gd name="T14" fmla="*/ 109 w 109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" h="110">
                      <a:moveTo>
                        <a:pt x="0" y="110"/>
                      </a:moveTo>
                      <a:lnTo>
                        <a:pt x="109" y="54"/>
                      </a:lnTo>
                      <a:lnTo>
                        <a:pt x="0" y="0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102" name="Group 15"/>
              <p:cNvGrpSpPr>
                <a:grpSpLocks/>
              </p:cNvGrpSpPr>
              <p:nvPr/>
            </p:nvGrpSpPr>
            <p:grpSpPr bwMode="auto">
              <a:xfrm flipH="1">
                <a:off x="157" y="1344"/>
                <a:ext cx="83" cy="2789"/>
                <a:chOff x="83" y="1966"/>
                <a:chExt cx="55" cy="2167"/>
              </a:xfrm>
            </p:grpSpPr>
            <p:sp>
              <p:nvSpPr>
                <p:cNvPr id="310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10" y="2019"/>
                  <a:ext cx="1" cy="211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04" name="Freeform 17"/>
                <p:cNvSpPr>
                  <a:spLocks/>
                </p:cNvSpPr>
                <p:nvPr/>
              </p:nvSpPr>
              <p:spPr bwMode="auto">
                <a:xfrm>
                  <a:off x="83" y="1966"/>
                  <a:ext cx="55" cy="55"/>
                </a:xfrm>
                <a:custGeom>
                  <a:avLst/>
                  <a:gdLst>
                    <a:gd name="T0" fmla="*/ 4 w 109"/>
                    <a:gd name="T1" fmla="*/ 3 h 110"/>
                    <a:gd name="T2" fmla="*/ 2 w 109"/>
                    <a:gd name="T3" fmla="*/ 0 h 110"/>
                    <a:gd name="T4" fmla="*/ 0 w 109"/>
                    <a:gd name="T5" fmla="*/ 3 h 110"/>
                    <a:gd name="T6" fmla="*/ 4 w 109"/>
                    <a:gd name="T7" fmla="*/ 3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"/>
                    <a:gd name="T13" fmla="*/ 0 h 110"/>
                    <a:gd name="T14" fmla="*/ 109 w 109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" h="110">
                      <a:moveTo>
                        <a:pt x="109" y="110"/>
                      </a:moveTo>
                      <a:lnTo>
                        <a:pt x="54" y="0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3099" name="Text Box 179"/>
            <p:cNvSpPr txBox="1">
              <a:spLocks noChangeArrowheads="1"/>
            </p:cNvSpPr>
            <p:nvPr/>
          </p:nvSpPr>
          <p:spPr bwMode="auto">
            <a:xfrm>
              <a:off x="5281" y="3866"/>
              <a:ext cx="3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i="1"/>
                <a:t>x</a:t>
              </a:r>
              <a:r>
                <a:rPr lang="pt-BR" sz="1400" i="1" baseline="-25000"/>
                <a:t>1</a:t>
              </a:r>
              <a:endParaRPr lang="pt-BR" sz="1400" i="1"/>
            </a:p>
          </p:txBody>
        </p:sp>
        <p:sp>
          <p:nvSpPr>
            <p:cNvPr id="3100" name="Text Box 180"/>
            <p:cNvSpPr txBox="1">
              <a:spLocks noChangeArrowheads="1"/>
            </p:cNvSpPr>
            <p:nvPr/>
          </p:nvSpPr>
          <p:spPr bwMode="auto">
            <a:xfrm>
              <a:off x="92" y="1110"/>
              <a:ext cx="3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i="1"/>
                <a:t>x</a:t>
              </a:r>
              <a:r>
                <a:rPr lang="pt-BR" sz="1400" i="1" baseline="-25000"/>
                <a:t>2</a:t>
              </a:r>
              <a:endParaRPr lang="pt-BR" sz="1400" i="1"/>
            </a:p>
          </p:txBody>
        </p:sp>
      </p:grpSp>
      <p:sp>
        <p:nvSpPr>
          <p:cNvPr id="104631" name="Text Box 183"/>
          <p:cNvSpPr txBox="1">
            <a:spLocks noChangeArrowheads="1"/>
          </p:cNvSpPr>
          <p:nvPr/>
        </p:nvSpPr>
        <p:spPr bwMode="auto">
          <a:xfrm>
            <a:off x="1393825" y="4475163"/>
            <a:ext cx="5327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1">
                <a:solidFill>
                  <a:srgbClr val="FF0000"/>
                </a:solidFill>
              </a:rPr>
              <a:t>↔ solução básica factível: </a:t>
            </a:r>
          </a:p>
          <a:p>
            <a:r>
              <a:rPr lang="en-GB" sz="1400" i="1">
                <a:solidFill>
                  <a:srgbClr val="FF0000"/>
                </a:solidFill>
              </a:rPr>
              <a:t>      solução de sistema de equação linear </a:t>
            </a:r>
          </a:p>
          <a:p>
            <a:r>
              <a:rPr lang="en-GB" sz="1400" i="1">
                <a:solidFill>
                  <a:srgbClr val="FF0000"/>
                </a:solidFill>
              </a:rPr>
              <a:t>                                 </a:t>
            </a:r>
            <a:r>
              <a:rPr lang="en-GB" sz="1400">
                <a:solidFill>
                  <a:srgbClr val="FF0000"/>
                </a:solidFill>
                <a:sym typeface="Wingdings" pitchFamily="2" charset="2"/>
              </a:rPr>
              <a:t></a:t>
            </a:r>
          </a:p>
          <a:p>
            <a:pPr>
              <a:spcBef>
                <a:spcPct val="50000"/>
              </a:spcBef>
            </a:pPr>
            <a:endParaRPr lang="pt-BR" sz="1400"/>
          </a:p>
        </p:txBody>
      </p:sp>
      <p:sp>
        <p:nvSpPr>
          <p:cNvPr id="104632" name="Text Box 184"/>
          <p:cNvSpPr txBox="1">
            <a:spLocks noChangeArrowheads="1"/>
          </p:cNvSpPr>
          <p:nvPr/>
        </p:nvSpPr>
        <p:spPr bwMode="auto">
          <a:xfrm>
            <a:off x="2268538" y="4144963"/>
            <a:ext cx="1798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cs typeface="Times New Roman" pitchFamily="18" charset="0"/>
              </a:rPr>
              <a:t>↔ </a:t>
            </a:r>
            <a:r>
              <a:rPr lang="pt-BR" sz="1400"/>
              <a:t>sistema linear </a:t>
            </a:r>
            <a:r>
              <a:rPr lang="pt-BR" sz="1400">
                <a:sym typeface="Wingdings" pitchFamily="2" charset="2"/>
              </a:rPr>
              <a:t></a:t>
            </a:r>
          </a:p>
        </p:txBody>
      </p:sp>
      <p:sp>
        <p:nvSpPr>
          <p:cNvPr id="104637" name="Text Box 189"/>
          <p:cNvSpPr txBox="1">
            <a:spLocks noChangeArrowheads="1"/>
          </p:cNvSpPr>
          <p:nvPr/>
        </p:nvSpPr>
        <p:spPr bwMode="auto">
          <a:xfrm>
            <a:off x="4859338" y="4511675"/>
            <a:ext cx="3708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FF0000"/>
                </a:solidFill>
              </a:rPr>
              <a:t>solução ótima</a:t>
            </a:r>
            <a:r>
              <a:rPr lang="pt-BR" sz="1400">
                <a:solidFill>
                  <a:srgbClr val="FF0000"/>
                </a:solidFill>
                <a:cs typeface="Times New Roman" pitchFamily="18" charset="0"/>
              </a:rPr>
              <a:t>↔</a:t>
            </a:r>
            <a:r>
              <a:rPr lang="pt-BR" sz="1400" b="1">
                <a:solidFill>
                  <a:srgbClr val="FF0000"/>
                </a:solidFill>
                <a:cs typeface="Times New Roman" pitchFamily="18" charset="0"/>
              </a:rPr>
              <a:t>Condições Otimalidade </a:t>
            </a: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cs typeface="Times New Roman" pitchFamily="18" charset="0"/>
              </a:rPr>
              <a:t>(resolução de sistemas lineares)</a:t>
            </a:r>
            <a:endParaRPr lang="pt-BR" sz="140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0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0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0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0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  <p:bldP spid="104452" grpId="0" autoUpdateAnimBg="0"/>
      <p:bldP spid="104455" grpId="0" autoUpdateAnimBg="0"/>
      <p:bldP spid="104564" grpId="0" autoUpdateAnimBg="0"/>
      <p:bldP spid="104565" grpId="0"/>
      <p:bldP spid="104566" grpId="0" autoUpdateAnimBg="0"/>
      <p:bldP spid="104567" grpId="0" animBg="1"/>
      <p:bldP spid="104568" grpId="0"/>
      <p:bldP spid="104615" grpId="0" animBg="1"/>
      <p:bldP spid="104616" grpId="0" autoUpdateAnimBg="0"/>
      <p:bldP spid="104619" grpId="0"/>
      <p:bldP spid="104620" grpId="0"/>
      <p:bldP spid="104631" grpId="0"/>
      <p:bldP spid="104632" grpId="0"/>
      <p:bldP spid="1046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349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Otimização linear inteira</a:t>
            </a:r>
            <a:endParaRPr lang="en-GB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1828800" y="5638800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1" i="1">
                <a:solidFill>
                  <a:srgbClr val="FF0000"/>
                </a:solidFill>
              </a:rPr>
              <a:t> </a:t>
            </a:r>
            <a:endParaRPr lang="en-GB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109913" y="3216275"/>
            <a:ext cx="2728912" cy="2416175"/>
            <a:chOff x="1913" y="1958"/>
            <a:chExt cx="1719" cy="1522"/>
          </a:xfrm>
        </p:grpSpPr>
        <p:grpSp>
          <p:nvGrpSpPr>
            <p:cNvPr id="23696" name="Group 20"/>
            <p:cNvGrpSpPr>
              <a:grpSpLocks/>
            </p:cNvGrpSpPr>
            <p:nvPr/>
          </p:nvGrpSpPr>
          <p:grpSpPr bwMode="auto">
            <a:xfrm>
              <a:off x="1913" y="1958"/>
              <a:ext cx="1719" cy="1466"/>
              <a:chOff x="1871" y="1913"/>
              <a:chExt cx="1719" cy="1466"/>
            </a:xfrm>
          </p:grpSpPr>
          <p:sp>
            <p:nvSpPr>
              <p:cNvPr id="23700" name="Freeform 21"/>
              <p:cNvSpPr>
                <a:spLocks/>
              </p:cNvSpPr>
              <p:nvPr/>
            </p:nvSpPr>
            <p:spPr bwMode="auto">
              <a:xfrm>
                <a:off x="1871" y="1913"/>
                <a:ext cx="36" cy="31"/>
              </a:xfrm>
              <a:custGeom>
                <a:avLst/>
                <a:gdLst>
                  <a:gd name="T0" fmla="*/ 0 w 73"/>
                  <a:gd name="T1" fmla="*/ 1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1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1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3" y="58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1" name="Freeform 22"/>
              <p:cNvSpPr>
                <a:spLocks/>
              </p:cNvSpPr>
              <p:nvPr/>
            </p:nvSpPr>
            <p:spPr bwMode="auto">
              <a:xfrm>
                <a:off x="1913" y="1949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2" name="Freeform 23"/>
              <p:cNvSpPr>
                <a:spLocks/>
              </p:cNvSpPr>
              <p:nvPr/>
            </p:nvSpPr>
            <p:spPr bwMode="auto">
              <a:xfrm>
                <a:off x="1955" y="1985"/>
                <a:ext cx="36" cy="32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3 h 62"/>
                  <a:gd name="T22" fmla="*/ 2 w 73"/>
                  <a:gd name="T23" fmla="*/ 3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3" name="Freeform 24"/>
              <p:cNvSpPr>
                <a:spLocks/>
              </p:cNvSpPr>
              <p:nvPr/>
            </p:nvSpPr>
            <p:spPr bwMode="auto">
              <a:xfrm>
                <a:off x="1998" y="2021"/>
                <a:ext cx="35" cy="32"/>
              </a:xfrm>
              <a:custGeom>
                <a:avLst/>
                <a:gdLst>
                  <a:gd name="T0" fmla="*/ 0 w 71"/>
                  <a:gd name="T1" fmla="*/ 1 h 63"/>
                  <a:gd name="T2" fmla="*/ 0 w 71"/>
                  <a:gd name="T3" fmla="*/ 0 h 63"/>
                  <a:gd name="T4" fmla="*/ 0 w 71"/>
                  <a:gd name="T5" fmla="*/ 0 h 63"/>
                  <a:gd name="T6" fmla="*/ 0 w 71"/>
                  <a:gd name="T7" fmla="*/ 1 h 63"/>
                  <a:gd name="T8" fmla="*/ 0 w 71"/>
                  <a:gd name="T9" fmla="*/ 1 h 63"/>
                  <a:gd name="T10" fmla="*/ 0 w 71"/>
                  <a:gd name="T11" fmla="*/ 1 h 63"/>
                  <a:gd name="T12" fmla="*/ 0 w 71"/>
                  <a:gd name="T13" fmla="*/ 1 h 63"/>
                  <a:gd name="T14" fmla="*/ 0 w 71"/>
                  <a:gd name="T15" fmla="*/ 1 h 63"/>
                  <a:gd name="T16" fmla="*/ 0 w 71"/>
                  <a:gd name="T17" fmla="*/ 1 h 63"/>
                  <a:gd name="T18" fmla="*/ 2 w 71"/>
                  <a:gd name="T19" fmla="*/ 2 h 63"/>
                  <a:gd name="T20" fmla="*/ 2 w 71"/>
                  <a:gd name="T21" fmla="*/ 2 h 63"/>
                  <a:gd name="T22" fmla="*/ 2 w 71"/>
                  <a:gd name="T23" fmla="*/ 2 h 63"/>
                  <a:gd name="T24" fmla="*/ 2 w 71"/>
                  <a:gd name="T25" fmla="*/ 2 h 63"/>
                  <a:gd name="T26" fmla="*/ 2 w 71"/>
                  <a:gd name="T27" fmla="*/ 2 h 63"/>
                  <a:gd name="T28" fmla="*/ 2 w 71"/>
                  <a:gd name="T29" fmla="*/ 2 h 63"/>
                  <a:gd name="T30" fmla="*/ 2 w 71"/>
                  <a:gd name="T31" fmla="*/ 2 h 63"/>
                  <a:gd name="T32" fmla="*/ 2 w 71"/>
                  <a:gd name="T33" fmla="*/ 2 h 63"/>
                  <a:gd name="T34" fmla="*/ 2 w 71"/>
                  <a:gd name="T35" fmla="*/ 2 h 63"/>
                  <a:gd name="T36" fmla="*/ 0 w 71"/>
                  <a:gd name="T37" fmla="*/ 1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3"/>
                  <a:gd name="T59" fmla="*/ 71 w 71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3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4" name="Freeform 25"/>
              <p:cNvSpPr>
                <a:spLocks/>
              </p:cNvSpPr>
              <p:nvPr/>
            </p:nvSpPr>
            <p:spPr bwMode="auto">
              <a:xfrm>
                <a:off x="2040" y="2057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5" name="Freeform 26"/>
              <p:cNvSpPr>
                <a:spLocks/>
              </p:cNvSpPr>
              <p:nvPr/>
            </p:nvSpPr>
            <p:spPr bwMode="auto">
              <a:xfrm>
                <a:off x="2082" y="2093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6" name="Freeform 27"/>
              <p:cNvSpPr>
                <a:spLocks/>
              </p:cNvSpPr>
              <p:nvPr/>
            </p:nvSpPr>
            <p:spPr bwMode="auto">
              <a:xfrm>
                <a:off x="2124" y="2129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7" name="Freeform 28"/>
              <p:cNvSpPr>
                <a:spLocks/>
              </p:cNvSpPr>
              <p:nvPr/>
            </p:nvSpPr>
            <p:spPr bwMode="auto">
              <a:xfrm>
                <a:off x="2167" y="2165"/>
                <a:ext cx="35" cy="31"/>
              </a:xfrm>
              <a:custGeom>
                <a:avLst/>
                <a:gdLst>
                  <a:gd name="T0" fmla="*/ 1 w 70"/>
                  <a:gd name="T1" fmla="*/ 0 h 63"/>
                  <a:gd name="T2" fmla="*/ 1 w 70"/>
                  <a:gd name="T3" fmla="*/ 0 h 63"/>
                  <a:gd name="T4" fmla="*/ 1 w 70"/>
                  <a:gd name="T5" fmla="*/ 0 h 63"/>
                  <a:gd name="T6" fmla="*/ 1 w 70"/>
                  <a:gd name="T7" fmla="*/ 0 h 63"/>
                  <a:gd name="T8" fmla="*/ 0 w 70"/>
                  <a:gd name="T9" fmla="*/ 0 h 63"/>
                  <a:gd name="T10" fmla="*/ 0 w 70"/>
                  <a:gd name="T11" fmla="*/ 0 h 63"/>
                  <a:gd name="T12" fmla="*/ 0 w 70"/>
                  <a:gd name="T13" fmla="*/ 0 h 63"/>
                  <a:gd name="T14" fmla="*/ 0 w 70"/>
                  <a:gd name="T15" fmla="*/ 0 h 63"/>
                  <a:gd name="T16" fmla="*/ 1 w 70"/>
                  <a:gd name="T17" fmla="*/ 0 h 63"/>
                  <a:gd name="T18" fmla="*/ 1 w 70"/>
                  <a:gd name="T19" fmla="*/ 1 h 63"/>
                  <a:gd name="T20" fmla="*/ 2 w 70"/>
                  <a:gd name="T21" fmla="*/ 1 h 63"/>
                  <a:gd name="T22" fmla="*/ 2 w 70"/>
                  <a:gd name="T23" fmla="*/ 1 h 63"/>
                  <a:gd name="T24" fmla="*/ 2 w 70"/>
                  <a:gd name="T25" fmla="*/ 1 h 63"/>
                  <a:gd name="T26" fmla="*/ 2 w 70"/>
                  <a:gd name="T27" fmla="*/ 1 h 63"/>
                  <a:gd name="T28" fmla="*/ 2 w 70"/>
                  <a:gd name="T29" fmla="*/ 1 h 63"/>
                  <a:gd name="T30" fmla="*/ 2 w 70"/>
                  <a:gd name="T31" fmla="*/ 1 h 63"/>
                  <a:gd name="T32" fmla="*/ 2 w 70"/>
                  <a:gd name="T33" fmla="*/ 1 h 63"/>
                  <a:gd name="T34" fmla="*/ 2 w 70"/>
                  <a:gd name="T35" fmla="*/ 1 h 63"/>
                  <a:gd name="T36" fmla="*/ 1 w 70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3"/>
                  <a:gd name="T59" fmla="*/ 70 w 70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3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63" y="61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8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68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8" name="Freeform 29"/>
              <p:cNvSpPr>
                <a:spLocks/>
              </p:cNvSpPr>
              <p:nvPr/>
            </p:nvSpPr>
            <p:spPr bwMode="auto">
              <a:xfrm>
                <a:off x="2209" y="2201"/>
                <a:ext cx="35" cy="31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2 h 62"/>
                  <a:gd name="T22" fmla="*/ 2 w 70"/>
                  <a:gd name="T23" fmla="*/ 2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63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0"/>
                    </a:lnTo>
                    <a:lnTo>
                      <a:pt x="70" y="58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70" y="53"/>
                    </a:lnTo>
                    <a:lnTo>
                      <a:pt x="68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9" name="Freeform 30"/>
              <p:cNvSpPr>
                <a:spLocks/>
              </p:cNvSpPr>
              <p:nvPr/>
            </p:nvSpPr>
            <p:spPr bwMode="auto">
              <a:xfrm>
                <a:off x="2251" y="2237"/>
                <a:ext cx="35" cy="31"/>
              </a:xfrm>
              <a:custGeom>
                <a:avLst/>
                <a:gdLst>
                  <a:gd name="T0" fmla="*/ 1 w 70"/>
                  <a:gd name="T1" fmla="*/ 0 h 64"/>
                  <a:gd name="T2" fmla="*/ 1 w 70"/>
                  <a:gd name="T3" fmla="*/ 0 h 64"/>
                  <a:gd name="T4" fmla="*/ 1 w 70"/>
                  <a:gd name="T5" fmla="*/ 0 h 64"/>
                  <a:gd name="T6" fmla="*/ 1 w 70"/>
                  <a:gd name="T7" fmla="*/ 0 h 64"/>
                  <a:gd name="T8" fmla="*/ 0 w 70"/>
                  <a:gd name="T9" fmla="*/ 0 h 64"/>
                  <a:gd name="T10" fmla="*/ 0 w 70"/>
                  <a:gd name="T11" fmla="*/ 0 h 64"/>
                  <a:gd name="T12" fmla="*/ 0 w 70"/>
                  <a:gd name="T13" fmla="*/ 0 h 64"/>
                  <a:gd name="T14" fmla="*/ 0 w 70"/>
                  <a:gd name="T15" fmla="*/ 0 h 64"/>
                  <a:gd name="T16" fmla="*/ 1 w 70"/>
                  <a:gd name="T17" fmla="*/ 0 h 64"/>
                  <a:gd name="T18" fmla="*/ 1 w 70"/>
                  <a:gd name="T19" fmla="*/ 1 h 64"/>
                  <a:gd name="T20" fmla="*/ 2 w 70"/>
                  <a:gd name="T21" fmla="*/ 1 h 64"/>
                  <a:gd name="T22" fmla="*/ 2 w 70"/>
                  <a:gd name="T23" fmla="*/ 1 h 64"/>
                  <a:gd name="T24" fmla="*/ 2 w 70"/>
                  <a:gd name="T25" fmla="*/ 1 h 64"/>
                  <a:gd name="T26" fmla="*/ 2 w 70"/>
                  <a:gd name="T27" fmla="*/ 1 h 64"/>
                  <a:gd name="T28" fmla="*/ 2 w 70"/>
                  <a:gd name="T29" fmla="*/ 1 h 64"/>
                  <a:gd name="T30" fmla="*/ 2 w 70"/>
                  <a:gd name="T31" fmla="*/ 1 h 64"/>
                  <a:gd name="T32" fmla="*/ 2 w 70"/>
                  <a:gd name="T33" fmla="*/ 1 h 64"/>
                  <a:gd name="T34" fmla="*/ 2 w 70"/>
                  <a:gd name="T35" fmla="*/ 1 h 64"/>
                  <a:gd name="T36" fmla="*/ 1 w 70"/>
                  <a:gd name="T37" fmla="*/ 0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4"/>
                  <a:gd name="T59" fmla="*/ 70 w 70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4">
                    <a:moveTo>
                      <a:pt x="6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63" y="62"/>
                    </a:lnTo>
                    <a:lnTo>
                      <a:pt x="65" y="64"/>
                    </a:lnTo>
                    <a:lnTo>
                      <a:pt x="67" y="64"/>
                    </a:lnTo>
                    <a:lnTo>
                      <a:pt x="68" y="62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8" y="5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0" name="Freeform 31"/>
              <p:cNvSpPr>
                <a:spLocks/>
              </p:cNvSpPr>
              <p:nvPr/>
            </p:nvSpPr>
            <p:spPr bwMode="auto">
              <a:xfrm>
                <a:off x="2293" y="2273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0" y="56"/>
                    </a:lnTo>
                    <a:lnTo>
                      <a:pt x="68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1" name="Freeform 32"/>
              <p:cNvSpPr>
                <a:spLocks/>
              </p:cNvSpPr>
              <p:nvPr/>
            </p:nvSpPr>
            <p:spPr bwMode="auto">
              <a:xfrm>
                <a:off x="2335" y="2309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8" y="5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2" name="Freeform 33"/>
              <p:cNvSpPr>
                <a:spLocks/>
              </p:cNvSpPr>
              <p:nvPr/>
            </p:nvSpPr>
            <p:spPr bwMode="auto">
              <a:xfrm>
                <a:off x="2378" y="2345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3" name="Freeform 34"/>
              <p:cNvSpPr>
                <a:spLocks/>
              </p:cNvSpPr>
              <p:nvPr/>
            </p:nvSpPr>
            <p:spPr bwMode="auto">
              <a:xfrm>
                <a:off x="2420" y="2381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4" name="Freeform 35"/>
              <p:cNvSpPr>
                <a:spLocks/>
              </p:cNvSpPr>
              <p:nvPr/>
            </p:nvSpPr>
            <p:spPr bwMode="auto">
              <a:xfrm>
                <a:off x="2462" y="2417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4" y="61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5" name="Freeform 36"/>
              <p:cNvSpPr>
                <a:spLocks/>
              </p:cNvSpPr>
              <p:nvPr/>
            </p:nvSpPr>
            <p:spPr bwMode="auto">
              <a:xfrm>
                <a:off x="2504" y="2452"/>
                <a:ext cx="36" cy="32"/>
              </a:xfrm>
              <a:custGeom>
                <a:avLst/>
                <a:gdLst>
                  <a:gd name="T0" fmla="*/ 1 w 72"/>
                  <a:gd name="T1" fmla="*/ 1 h 64"/>
                  <a:gd name="T2" fmla="*/ 1 w 72"/>
                  <a:gd name="T3" fmla="*/ 0 h 64"/>
                  <a:gd name="T4" fmla="*/ 1 w 72"/>
                  <a:gd name="T5" fmla="*/ 0 h 64"/>
                  <a:gd name="T6" fmla="*/ 1 w 72"/>
                  <a:gd name="T7" fmla="*/ 1 h 64"/>
                  <a:gd name="T8" fmla="*/ 1 w 72"/>
                  <a:gd name="T9" fmla="*/ 1 h 64"/>
                  <a:gd name="T10" fmla="*/ 0 w 72"/>
                  <a:gd name="T11" fmla="*/ 1 h 64"/>
                  <a:gd name="T12" fmla="*/ 0 w 72"/>
                  <a:gd name="T13" fmla="*/ 1 h 64"/>
                  <a:gd name="T14" fmla="*/ 1 w 72"/>
                  <a:gd name="T15" fmla="*/ 1 h 64"/>
                  <a:gd name="T16" fmla="*/ 1 w 72"/>
                  <a:gd name="T17" fmla="*/ 1 h 64"/>
                  <a:gd name="T18" fmla="*/ 2 w 72"/>
                  <a:gd name="T19" fmla="*/ 1 h 64"/>
                  <a:gd name="T20" fmla="*/ 2 w 72"/>
                  <a:gd name="T21" fmla="*/ 2 h 64"/>
                  <a:gd name="T22" fmla="*/ 2 w 72"/>
                  <a:gd name="T23" fmla="*/ 2 h 64"/>
                  <a:gd name="T24" fmla="*/ 2 w 72"/>
                  <a:gd name="T25" fmla="*/ 1 h 64"/>
                  <a:gd name="T26" fmla="*/ 2 w 72"/>
                  <a:gd name="T27" fmla="*/ 1 h 64"/>
                  <a:gd name="T28" fmla="*/ 2 w 72"/>
                  <a:gd name="T29" fmla="*/ 1 h 64"/>
                  <a:gd name="T30" fmla="*/ 2 w 72"/>
                  <a:gd name="T31" fmla="*/ 1 h 64"/>
                  <a:gd name="T32" fmla="*/ 2 w 72"/>
                  <a:gd name="T33" fmla="*/ 1 h 64"/>
                  <a:gd name="T34" fmla="*/ 2 w 72"/>
                  <a:gd name="T35" fmla="*/ 1 h 64"/>
                  <a:gd name="T36" fmla="*/ 1 w 72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4"/>
                  <a:gd name="T59" fmla="*/ 72 w 7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4">
                    <a:moveTo>
                      <a:pt x="9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6" name="Freeform 37"/>
              <p:cNvSpPr>
                <a:spLocks/>
              </p:cNvSpPr>
              <p:nvPr/>
            </p:nvSpPr>
            <p:spPr bwMode="auto">
              <a:xfrm>
                <a:off x="2546" y="2488"/>
                <a:ext cx="36" cy="32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3 h 62"/>
                  <a:gd name="T20" fmla="*/ 2 w 72"/>
                  <a:gd name="T21" fmla="*/ 3 h 62"/>
                  <a:gd name="T22" fmla="*/ 2 w 72"/>
                  <a:gd name="T23" fmla="*/ 3 h 62"/>
                  <a:gd name="T24" fmla="*/ 2 w 72"/>
                  <a:gd name="T25" fmla="*/ 3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7" name="Freeform 38"/>
              <p:cNvSpPr>
                <a:spLocks/>
              </p:cNvSpPr>
              <p:nvPr/>
            </p:nvSpPr>
            <p:spPr bwMode="auto">
              <a:xfrm>
                <a:off x="2588" y="2525"/>
                <a:ext cx="36" cy="31"/>
              </a:xfrm>
              <a:custGeom>
                <a:avLst/>
                <a:gdLst>
                  <a:gd name="T0" fmla="*/ 1 w 70"/>
                  <a:gd name="T1" fmla="*/ 1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1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3 w 70"/>
                  <a:gd name="T19" fmla="*/ 2 h 62"/>
                  <a:gd name="T20" fmla="*/ 3 w 70"/>
                  <a:gd name="T21" fmla="*/ 2 h 62"/>
                  <a:gd name="T22" fmla="*/ 3 w 70"/>
                  <a:gd name="T23" fmla="*/ 2 h 62"/>
                  <a:gd name="T24" fmla="*/ 3 w 70"/>
                  <a:gd name="T25" fmla="*/ 2 h 62"/>
                  <a:gd name="T26" fmla="*/ 3 w 70"/>
                  <a:gd name="T27" fmla="*/ 2 h 62"/>
                  <a:gd name="T28" fmla="*/ 3 w 70"/>
                  <a:gd name="T29" fmla="*/ 2 h 62"/>
                  <a:gd name="T30" fmla="*/ 3 w 70"/>
                  <a:gd name="T31" fmla="*/ 2 h 62"/>
                  <a:gd name="T32" fmla="*/ 3 w 70"/>
                  <a:gd name="T33" fmla="*/ 2 h 62"/>
                  <a:gd name="T34" fmla="*/ 3 w 70"/>
                  <a:gd name="T35" fmla="*/ 2 h 62"/>
                  <a:gd name="T36" fmla="*/ 1 w 70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8" name="Freeform 39"/>
              <p:cNvSpPr>
                <a:spLocks/>
              </p:cNvSpPr>
              <p:nvPr/>
            </p:nvSpPr>
            <p:spPr bwMode="auto">
              <a:xfrm>
                <a:off x="2630" y="2561"/>
                <a:ext cx="36" cy="31"/>
              </a:xfrm>
              <a:custGeom>
                <a:avLst/>
                <a:gdLst>
                  <a:gd name="T0" fmla="*/ 1 w 70"/>
                  <a:gd name="T1" fmla="*/ 0 h 63"/>
                  <a:gd name="T2" fmla="*/ 1 w 70"/>
                  <a:gd name="T3" fmla="*/ 0 h 63"/>
                  <a:gd name="T4" fmla="*/ 1 w 70"/>
                  <a:gd name="T5" fmla="*/ 0 h 63"/>
                  <a:gd name="T6" fmla="*/ 1 w 70"/>
                  <a:gd name="T7" fmla="*/ 0 h 63"/>
                  <a:gd name="T8" fmla="*/ 0 w 70"/>
                  <a:gd name="T9" fmla="*/ 0 h 63"/>
                  <a:gd name="T10" fmla="*/ 0 w 70"/>
                  <a:gd name="T11" fmla="*/ 0 h 63"/>
                  <a:gd name="T12" fmla="*/ 0 w 70"/>
                  <a:gd name="T13" fmla="*/ 0 h 63"/>
                  <a:gd name="T14" fmla="*/ 0 w 70"/>
                  <a:gd name="T15" fmla="*/ 0 h 63"/>
                  <a:gd name="T16" fmla="*/ 1 w 70"/>
                  <a:gd name="T17" fmla="*/ 0 h 63"/>
                  <a:gd name="T18" fmla="*/ 3 w 70"/>
                  <a:gd name="T19" fmla="*/ 1 h 63"/>
                  <a:gd name="T20" fmla="*/ 3 w 70"/>
                  <a:gd name="T21" fmla="*/ 1 h 63"/>
                  <a:gd name="T22" fmla="*/ 3 w 70"/>
                  <a:gd name="T23" fmla="*/ 1 h 63"/>
                  <a:gd name="T24" fmla="*/ 3 w 70"/>
                  <a:gd name="T25" fmla="*/ 1 h 63"/>
                  <a:gd name="T26" fmla="*/ 3 w 70"/>
                  <a:gd name="T27" fmla="*/ 1 h 63"/>
                  <a:gd name="T28" fmla="*/ 3 w 70"/>
                  <a:gd name="T29" fmla="*/ 1 h 63"/>
                  <a:gd name="T30" fmla="*/ 3 w 70"/>
                  <a:gd name="T31" fmla="*/ 1 h 63"/>
                  <a:gd name="T32" fmla="*/ 3 w 70"/>
                  <a:gd name="T33" fmla="*/ 1 h 63"/>
                  <a:gd name="T34" fmla="*/ 3 w 70"/>
                  <a:gd name="T35" fmla="*/ 1 h 63"/>
                  <a:gd name="T36" fmla="*/ 1 w 70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3"/>
                  <a:gd name="T59" fmla="*/ 70 w 70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3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9" name="Freeform 40"/>
              <p:cNvSpPr>
                <a:spLocks/>
              </p:cNvSpPr>
              <p:nvPr/>
            </p:nvSpPr>
            <p:spPr bwMode="auto">
              <a:xfrm>
                <a:off x="2672" y="2597"/>
                <a:ext cx="37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3 w 72"/>
                  <a:gd name="T19" fmla="*/ 2 h 62"/>
                  <a:gd name="T20" fmla="*/ 3 w 72"/>
                  <a:gd name="T21" fmla="*/ 2 h 62"/>
                  <a:gd name="T22" fmla="*/ 3 w 72"/>
                  <a:gd name="T23" fmla="*/ 2 h 62"/>
                  <a:gd name="T24" fmla="*/ 3 w 72"/>
                  <a:gd name="T25" fmla="*/ 2 h 62"/>
                  <a:gd name="T26" fmla="*/ 3 w 72"/>
                  <a:gd name="T27" fmla="*/ 2 h 62"/>
                  <a:gd name="T28" fmla="*/ 3 w 72"/>
                  <a:gd name="T29" fmla="*/ 2 h 62"/>
                  <a:gd name="T30" fmla="*/ 3 w 72"/>
                  <a:gd name="T31" fmla="*/ 2 h 62"/>
                  <a:gd name="T32" fmla="*/ 3 w 72"/>
                  <a:gd name="T33" fmla="*/ 2 h 62"/>
                  <a:gd name="T34" fmla="*/ 3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4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8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0" y="53"/>
                    </a:lnTo>
                    <a:lnTo>
                      <a:pt x="69" y="5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0" name="Freeform 41"/>
              <p:cNvSpPr>
                <a:spLocks/>
              </p:cNvSpPr>
              <p:nvPr/>
            </p:nvSpPr>
            <p:spPr bwMode="auto">
              <a:xfrm>
                <a:off x="2714" y="2633"/>
                <a:ext cx="37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3 w 72"/>
                  <a:gd name="T19" fmla="*/ 2 h 62"/>
                  <a:gd name="T20" fmla="*/ 3 w 72"/>
                  <a:gd name="T21" fmla="*/ 2 h 62"/>
                  <a:gd name="T22" fmla="*/ 3 w 72"/>
                  <a:gd name="T23" fmla="*/ 2 h 62"/>
                  <a:gd name="T24" fmla="*/ 3 w 72"/>
                  <a:gd name="T25" fmla="*/ 2 h 62"/>
                  <a:gd name="T26" fmla="*/ 3 w 72"/>
                  <a:gd name="T27" fmla="*/ 2 h 62"/>
                  <a:gd name="T28" fmla="*/ 3 w 72"/>
                  <a:gd name="T29" fmla="*/ 2 h 62"/>
                  <a:gd name="T30" fmla="*/ 3 w 72"/>
                  <a:gd name="T31" fmla="*/ 2 h 62"/>
                  <a:gd name="T32" fmla="*/ 3 w 72"/>
                  <a:gd name="T33" fmla="*/ 2 h 62"/>
                  <a:gd name="T34" fmla="*/ 3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64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1" name="Freeform 42"/>
              <p:cNvSpPr>
                <a:spLocks/>
              </p:cNvSpPr>
              <p:nvPr/>
            </p:nvSpPr>
            <p:spPr bwMode="auto">
              <a:xfrm>
                <a:off x="2757" y="2668"/>
                <a:ext cx="36" cy="32"/>
              </a:xfrm>
              <a:custGeom>
                <a:avLst/>
                <a:gdLst>
                  <a:gd name="T0" fmla="*/ 1 w 71"/>
                  <a:gd name="T1" fmla="*/ 1 h 64"/>
                  <a:gd name="T2" fmla="*/ 1 w 71"/>
                  <a:gd name="T3" fmla="*/ 0 h 64"/>
                  <a:gd name="T4" fmla="*/ 1 w 71"/>
                  <a:gd name="T5" fmla="*/ 0 h 64"/>
                  <a:gd name="T6" fmla="*/ 1 w 71"/>
                  <a:gd name="T7" fmla="*/ 1 h 64"/>
                  <a:gd name="T8" fmla="*/ 0 w 71"/>
                  <a:gd name="T9" fmla="*/ 1 h 64"/>
                  <a:gd name="T10" fmla="*/ 0 w 71"/>
                  <a:gd name="T11" fmla="*/ 1 h 64"/>
                  <a:gd name="T12" fmla="*/ 0 w 71"/>
                  <a:gd name="T13" fmla="*/ 1 h 64"/>
                  <a:gd name="T14" fmla="*/ 0 w 71"/>
                  <a:gd name="T15" fmla="*/ 1 h 64"/>
                  <a:gd name="T16" fmla="*/ 1 w 71"/>
                  <a:gd name="T17" fmla="*/ 1 h 64"/>
                  <a:gd name="T18" fmla="*/ 2 w 71"/>
                  <a:gd name="T19" fmla="*/ 1 h 64"/>
                  <a:gd name="T20" fmla="*/ 3 w 71"/>
                  <a:gd name="T21" fmla="*/ 2 h 64"/>
                  <a:gd name="T22" fmla="*/ 3 w 71"/>
                  <a:gd name="T23" fmla="*/ 2 h 64"/>
                  <a:gd name="T24" fmla="*/ 3 w 71"/>
                  <a:gd name="T25" fmla="*/ 1 h 64"/>
                  <a:gd name="T26" fmla="*/ 3 w 71"/>
                  <a:gd name="T27" fmla="*/ 1 h 64"/>
                  <a:gd name="T28" fmla="*/ 3 w 71"/>
                  <a:gd name="T29" fmla="*/ 1 h 64"/>
                  <a:gd name="T30" fmla="*/ 3 w 71"/>
                  <a:gd name="T31" fmla="*/ 1 h 64"/>
                  <a:gd name="T32" fmla="*/ 3 w 71"/>
                  <a:gd name="T33" fmla="*/ 1 h 64"/>
                  <a:gd name="T34" fmla="*/ 3 w 71"/>
                  <a:gd name="T35" fmla="*/ 1 h 64"/>
                  <a:gd name="T36" fmla="*/ 1 w 71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4"/>
                  <a:gd name="T59" fmla="*/ 71 w 71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4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3"/>
                    </a:lnTo>
                    <a:lnTo>
                      <a:pt x="66" y="64"/>
                    </a:lnTo>
                    <a:lnTo>
                      <a:pt x="68" y="64"/>
                    </a:lnTo>
                    <a:lnTo>
                      <a:pt x="69" y="63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8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2" name="Freeform 43"/>
              <p:cNvSpPr>
                <a:spLocks/>
              </p:cNvSpPr>
              <p:nvPr/>
            </p:nvSpPr>
            <p:spPr bwMode="auto">
              <a:xfrm>
                <a:off x="2799" y="2704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3" name="Freeform 44"/>
              <p:cNvSpPr>
                <a:spLocks/>
              </p:cNvSpPr>
              <p:nvPr/>
            </p:nvSpPr>
            <p:spPr bwMode="auto">
              <a:xfrm>
                <a:off x="2841" y="2740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4" name="Freeform 45"/>
              <p:cNvSpPr>
                <a:spLocks/>
              </p:cNvSpPr>
              <p:nvPr/>
            </p:nvSpPr>
            <p:spPr bwMode="auto">
              <a:xfrm>
                <a:off x="2883" y="2777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3" y="59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5" name="Freeform 46"/>
              <p:cNvSpPr>
                <a:spLocks/>
              </p:cNvSpPr>
              <p:nvPr/>
            </p:nvSpPr>
            <p:spPr bwMode="auto">
              <a:xfrm>
                <a:off x="2925" y="2813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4" y="61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6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6" name="Freeform 47"/>
              <p:cNvSpPr>
                <a:spLocks/>
              </p:cNvSpPr>
              <p:nvPr/>
            </p:nvSpPr>
            <p:spPr bwMode="auto">
              <a:xfrm>
                <a:off x="2968" y="2849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7" name="Freeform 48"/>
              <p:cNvSpPr>
                <a:spLocks/>
              </p:cNvSpPr>
              <p:nvPr/>
            </p:nvSpPr>
            <p:spPr bwMode="auto">
              <a:xfrm>
                <a:off x="3010" y="2884"/>
                <a:ext cx="35" cy="32"/>
              </a:xfrm>
              <a:custGeom>
                <a:avLst/>
                <a:gdLst>
                  <a:gd name="T0" fmla="*/ 0 w 71"/>
                  <a:gd name="T1" fmla="*/ 1 h 64"/>
                  <a:gd name="T2" fmla="*/ 0 w 71"/>
                  <a:gd name="T3" fmla="*/ 0 h 64"/>
                  <a:gd name="T4" fmla="*/ 0 w 71"/>
                  <a:gd name="T5" fmla="*/ 0 h 64"/>
                  <a:gd name="T6" fmla="*/ 0 w 71"/>
                  <a:gd name="T7" fmla="*/ 1 h 64"/>
                  <a:gd name="T8" fmla="*/ 0 w 71"/>
                  <a:gd name="T9" fmla="*/ 1 h 64"/>
                  <a:gd name="T10" fmla="*/ 0 w 71"/>
                  <a:gd name="T11" fmla="*/ 1 h 64"/>
                  <a:gd name="T12" fmla="*/ 0 w 71"/>
                  <a:gd name="T13" fmla="*/ 1 h 64"/>
                  <a:gd name="T14" fmla="*/ 0 w 71"/>
                  <a:gd name="T15" fmla="*/ 1 h 64"/>
                  <a:gd name="T16" fmla="*/ 0 w 71"/>
                  <a:gd name="T17" fmla="*/ 1 h 64"/>
                  <a:gd name="T18" fmla="*/ 2 w 71"/>
                  <a:gd name="T19" fmla="*/ 1 h 64"/>
                  <a:gd name="T20" fmla="*/ 2 w 71"/>
                  <a:gd name="T21" fmla="*/ 2 h 64"/>
                  <a:gd name="T22" fmla="*/ 2 w 71"/>
                  <a:gd name="T23" fmla="*/ 2 h 64"/>
                  <a:gd name="T24" fmla="*/ 2 w 71"/>
                  <a:gd name="T25" fmla="*/ 1 h 64"/>
                  <a:gd name="T26" fmla="*/ 2 w 71"/>
                  <a:gd name="T27" fmla="*/ 1 h 64"/>
                  <a:gd name="T28" fmla="*/ 2 w 71"/>
                  <a:gd name="T29" fmla="*/ 1 h 64"/>
                  <a:gd name="T30" fmla="*/ 2 w 71"/>
                  <a:gd name="T31" fmla="*/ 1 h 64"/>
                  <a:gd name="T32" fmla="*/ 2 w 71"/>
                  <a:gd name="T33" fmla="*/ 1 h 64"/>
                  <a:gd name="T34" fmla="*/ 2 w 71"/>
                  <a:gd name="T35" fmla="*/ 1 h 64"/>
                  <a:gd name="T36" fmla="*/ 0 w 71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4"/>
                  <a:gd name="T59" fmla="*/ 71 w 71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4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8" name="Freeform 49"/>
              <p:cNvSpPr>
                <a:spLocks/>
              </p:cNvSpPr>
              <p:nvPr/>
            </p:nvSpPr>
            <p:spPr bwMode="auto">
              <a:xfrm>
                <a:off x="3052" y="2920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9" name="Freeform 50"/>
              <p:cNvSpPr>
                <a:spLocks/>
              </p:cNvSpPr>
              <p:nvPr/>
            </p:nvSpPr>
            <p:spPr bwMode="auto">
              <a:xfrm>
                <a:off x="3094" y="2956"/>
                <a:ext cx="36" cy="31"/>
              </a:xfrm>
              <a:custGeom>
                <a:avLst/>
                <a:gdLst>
                  <a:gd name="T0" fmla="*/ 1 w 72"/>
                  <a:gd name="T1" fmla="*/ 0 h 63"/>
                  <a:gd name="T2" fmla="*/ 1 w 72"/>
                  <a:gd name="T3" fmla="*/ 0 h 63"/>
                  <a:gd name="T4" fmla="*/ 1 w 72"/>
                  <a:gd name="T5" fmla="*/ 0 h 63"/>
                  <a:gd name="T6" fmla="*/ 1 w 72"/>
                  <a:gd name="T7" fmla="*/ 0 h 63"/>
                  <a:gd name="T8" fmla="*/ 1 w 72"/>
                  <a:gd name="T9" fmla="*/ 0 h 63"/>
                  <a:gd name="T10" fmla="*/ 0 w 72"/>
                  <a:gd name="T11" fmla="*/ 0 h 63"/>
                  <a:gd name="T12" fmla="*/ 0 w 72"/>
                  <a:gd name="T13" fmla="*/ 0 h 63"/>
                  <a:gd name="T14" fmla="*/ 1 w 72"/>
                  <a:gd name="T15" fmla="*/ 0 h 63"/>
                  <a:gd name="T16" fmla="*/ 1 w 72"/>
                  <a:gd name="T17" fmla="*/ 0 h 63"/>
                  <a:gd name="T18" fmla="*/ 2 w 72"/>
                  <a:gd name="T19" fmla="*/ 1 h 63"/>
                  <a:gd name="T20" fmla="*/ 2 w 72"/>
                  <a:gd name="T21" fmla="*/ 1 h 63"/>
                  <a:gd name="T22" fmla="*/ 2 w 72"/>
                  <a:gd name="T23" fmla="*/ 1 h 63"/>
                  <a:gd name="T24" fmla="*/ 2 w 72"/>
                  <a:gd name="T25" fmla="*/ 1 h 63"/>
                  <a:gd name="T26" fmla="*/ 2 w 72"/>
                  <a:gd name="T27" fmla="*/ 1 h 63"/>
                  <a:gd name="T28" fmla="*/ 2 w 72"/>
                  <a:gd name="T29" fmla="*/ 1 h 63"/>
                  <a:gd name="T30" fmla="*/ 2 w 72"/>
                  <a:gd name="T31" fmla="*/ 1 h 63"/>
                  <a:gd name="T32" fmla="*/ 2 w 72"/>
                  <a:gd name="T33" fmla="*/ 1 h 63"/>
                  <a:gd name="T34" fmla="*/ 2 w 72"/>
                  <a:gd name="T35" fmla="*/ 1 h 63"/>
                  <a:gd name="T36" fmla="*/ 1 w 72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3"/>
                  <a:gd name="T59" fmla="*/ 72 w 72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3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64" y="63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8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0" name="Freeform 51"/>
              <p:cNvSpPr>
                <a:spLocks/>
              </p:cNvSpPr>
              <p:nvPr/>
            </p:nvSpPr>
            <p:spPr bwMode="auto">
              <a:xfrm>
                <a:off x="3136" y="2992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1" name="Freeform 52"/>
              <p:cNvSpPr>
                <a:spLocks/>
              </p:cNvSpPr>
              <p:nvPr/>
            </p:nvSpPr>
            <p:spPr bwMode="auto">
              <a:xfrm>
                <a:off x="3179" y="3028"/>
                <a:ext cx="35" cy="32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3 h 62"/>
                  <a:gd name="T22" fmla="*/ 2 w 70"/>
                  <a:gd name="T23" fmla="*/ 3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63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2" name="Freeform 53"/>
              <p:cNvSpPr>
                <a:spLocks/>
              </p:cNvSpPr>
              <p:nvPr/>
            </p:nvSpPr>
            <p:spPr bwMode="auto">
              <a:xfrm>
                <a:off x="3221" y="3065"/>
                <a:ext cx="35" cy="31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2 h 62"/>
                  <a:gd name="T22" fmla="*/ 2 w 70"/>
                  <a:gd name="T23" fmla="*/ 2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63" y="61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3" name="Freeform 54"/>
              <p:cNvSpPr>
                <a:spLocks/>
              </p:cNvSpPr>
              <p:nvPr/>
            </p:nvSpPr>
            <p:spPr bwMode="auto">
              <a:xfrm>
                <a:off x="3263" y="3100"/>
                <a:ext cx="36" cy="32"/>
              </a:xfrm>
              <a:custGeom>
                <a:avLst/>
                <a:gdLst>
                  <a:gd name="T0" fmla="*/ 1 w 72"/>
                  <a:gd name="T1" fmla="*/ 1 h 63"/>
                  <a:gd name="T2" fmla="*/ 1 w 72"/>
                  <a:gd name="T3" fmla="*/ 0 h 63"/>
                  <a:gd name="T4" fmla="*/ 1 w 72"/>
                  <a:gd name="T5" fmla="*/ 0 h 63"/>
                  <a:gd name="T6" fmla="*/ 1 w 72"/>
                  <a:gd name="T7" fmla="*/ 1 h 63"/>
                  <a:gd name="T8" fmla="*/ 1 w 72"/>
                  <a:gd name="T9" fmla="*/ 1 h 63"/>
                  <a:gd name="T10" fmla="*/ 0 w 72"/>
                  <a:gd name="T11" fmla="*/ 1 h 63"/>
                  <a:gd name="T12" fmla="*/ 0 w 72"/>
                  <a:gd name="T13" fmla="*/ 1 h 63"/>
                  <a:gd name="T14" fmla="*/ 1 w 72"/>
                  <a:gd name="T15" fmla="*/ 1 h 63"/>
                  <a:gd name="T16" fmla="*/ 1 w 72"/>
                  <a:gd name="T17" fmla="*/ 1 h 63"/>
                  <a:gd name="T18" fmla="*/ 1 w 72"/>
                  <a:gd name="T19" fmla="*/ 2 h 63"/>
                  <a:gd name="T20" fmla="*/ 2 w 72"/>
                  <a:gd name="T21" fmla="*/ 2 h 63"/>
                  <a:gd name="T22" fmla="*/ 2 w 72"/>
                  <a:gd name="T23" fmla="*/ 2 h 63"/>
                  <a:gd name="T24" fmla="*/ 2 w 72"/>
                  <a:gd name="T25" fmla="*/ 2 h 63"/>
                  <a:gd name="T26" fmla="*/ 2 w 72"/>
                  <a:gd name="T27" fmla="*/ 2 h 63"/>
                  <a:gd name="T28" fmla="*/ 2 w 72"/>
                  <a:gd name="T29" fmla="*/ 2 h 63"/>
                  <a:gd name="T30" fmla="*/ 2 w 72"/>
                  <a:gd name="T31" fmla="*/ 2 h 63"/>
                  <a:gd name="T32" fmla="*/ 2 w 72"/>
                  <a:gd name="T33" fmla="*/ 2 h 63"/>
                  <a:gd name="T34" fmla="*/ 2 w 72"/>
                  <a:gd name="T35" fmla="*/ 2 h 63"/>
                  <a:gd name="T36" fmla="*/ 1 w 72"/>
                  <a:gd name="T37" fmla="*/ 1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3"/>
                  <a:gd name="T59" fmla="*/ 72 w 72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3">
                    <a:moveTo>
                      <a:pt x="8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9" y="62"/>
                    </a:lnTo>
                    <a:lnTo>
                      <a:pt x="70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4" name="Freeform 55"/>
              <p:cNvSpPr>
                <a:spLocks/>
              </p:cNvSpPr>
              <p:nvPr/>
            </p:nvSpPr>
            <p:spPr bwMode="auto">
              <a:xfrm>
                <a:off x="3305" y="3136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8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5" name="Freeform 56"/>
              <p:cNvSpPr>
                <a:spLocks/>
              </p:cNvSpPr>
              <p:nvPr/>
            </p:nvSpPr>
            <p:spPr bwMode="auto">
              <a:xfrm>
                <a:off x="3348" y="3172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6" name="Freeform 57"/>
              <p:cNvSpPr>
                <a:spLocks/>
              </p:cNvSpPr>
              <p:nvPr/>
            </p:nvSpPr>
            <p:spPr bwMode="auto">
              <a:xfrm>
                <a:off x="3390" y="3208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7" name="Freeform 58"/>
              <p:cNvSpPr>
                <a:spLocks/>
              </p:cNvSpPr>
              <p:nvPr/>
            </p:nvSpPr>
            <p:spPr bwMode="auto">
              <a:xfrm>
                <a:off x="3432" y="3244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8" name="Freeform 59"/>
              <p:cNvSpPr>
                <a:spLocks/>
              </p:cNvSpPr>
              <p:nvPr/>
            </p:nvSpPr>
            <p:spPr bwMode="auto">
              <a:xfrm>
                <a:off x="3474" y="3280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9" name="Freeform 60"/>
              <p:cNvSpPr>
                <a:spLocks/>
              </p:cNvSpPr>
              <p:nvPr/>
            </p:nvSpPr>
            <p:spPr bwMode="auto">
              <a:xfrm>
                <a:off x="3516" y="3316"/>
                <a:ext cx="36" cy="32"/>
              </a:xfrm>
              <a:custGeom>
                <a:avLst/>
                <a:gdLst>
                  <a:gd name="T0" fmla="*/ 1 w 72"/>
                  <a:gd name="T1" fmla="*/ 1 h 64"/>
                  <a:gd name="T2" fmla="*/ 1 w 72"/>
                  <a:gd name="T3" fmla="*/ 0 h 64"/>
                  <a:gd name="T4" fmla="*/ 1 w 72"/>
                  <a:gd name="T5" fmla="*/ 0 h 64"/>
                  <a:gd name="T6" fmla="*/ 1 w 72"/>
                  <a:gd name="T7" fmla="*/ 1 h 64"/>
                  <a:gd name="T8" fmla="*/ 1 w 72"/>
                  <a:gd name="T9" fmla="*/ 1 h 64"/>
                  <a:gd name="T10" fmla="*/ 0 w 72"/>
                  <a:gd name="T11" fmla="*/ 1 h 64"/>
                  <a:gd name="T12" fmla="*/ 0 w 72"/>
                  <a:gd name="T13" fmla="*/ 1 h 64"/>
                  <a:gd name="T14" fmla="*/ 1 w 72"/>
                  <a:gd name="T15" fmla="*/ 1 h 64"/>
                  <a:gd name="T16" fmla="*/ 1 w 72"/>
                  <a:gd name="T17" fmla="*/ 1 h 64"/>
                  <a:gd name="T18" fmla="*/ 2 w 72"/>
                  <a:gd name="T19" fmla="*/ 1 h 64"/>
                  <a:gd name="T20" fmla="*/ 2 w 72"/>
                  <a:gd name="T21" fmla="*/ 2 h 64"/>
                  <a:gd name="T22" fmla="*/ 2 w 72"/>
                  <a:gd name="T23" fmla="*/ 2 h 64"/>
                  <a:gd name="T24" fmla="*/ 2 w 72"/>
                  <a:gd name="T25" fmla="*/ 1 h 64"/>
                  <a:gd name="T26" fmla="*/ 2 w 72"/>
                  <a:gd name="T27" fmla="*/ 1 h 64"/>
                  <a:gd name="T28" fmla="*/ 2 w 72"/>
                  <a:gd name="T29" fmla="*/ 1 h 64"/>
                  <a:gd name="T30" fmla="*/ 2 w 72"/>
                  <a:gd name="T31" fmla="*/ 1 h 64"/>
                  <a:gd name="T32" fmla="*/ 2 w 72"/>
                  <a:gd name="T33" fmla="*/ 1 h 64"/>
                  <a:gd name="T34" fmla="*/ 2 w 72"/>
                  <a:gd name="T35" fmla="*/ 1 h 64"/>
                  <a:gd name="T36" fmla="*/ 1 w 72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4"/>
                  <a:gd name="T59" fmla="*/ 72 w 7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4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40" name="Freeform 61"/>
              <p:cNvSpPr>
                <a:spLocks/>
              </p:cNvSpPr>
              <p:nvPr/>
            </p:nvSpPr>
            <p:spPr bwMode="auto">
              <a:xfrm>
                <a:off x="3558" y="3352"/>
                <a:ext cx="32" cy="27"/>
              </a:xfrm>
              <a:custGeom>
                <a:avLst/>
                <a:gdLst>
                  <a:gd name="T0" fmla="*/ 1 w 62"/>
                  <a:gd name="T1" fmla="*/ 0 h 55"/>
                  <a:gd name="T2" fmla="*/ 1 w 62"/>
                  <a:gd name="T3" fmla="*/ 0 h 55"/>
                  <a:gd name="T4" fmla="*/ 1 w 62"/>
                  <a:gd name="T5" fmla="*/ 0 h 55"/>
                  <a:gd name="T6" fmla="*/ 1 w 62"/>
                  <a:gd name="T7" fmla="*/ 0 h 55"/>
                  <a:gd name="T8" fmla="*/ 0 w 62"/>
                  <a:gd name="T9" fmla="*/ 0 h 55"/>
                  <a:gd name="T10" fmla="*/ 0 w 62"/>
                  <a:gd name="T11" fmla="*/ 0 h 55"/>
                  <a:gd name="T12" fmla="*/ 0 w 62"/>
                  <a:gd name="T13" fmla="*/ 0 h 55"/>
                  <a:gd name="T14" fmla="*/ 0 w 62"/>
                  <a:gd name="T15" fmla="*/ 0 h 55"/>
                  <a:gd name="T16" fmla="*/ 1 w 62"/>
                  <a:gd name="T17" fmla="*/ 0 h 55"/>
                  <a:gd name="T18" fmla="*/ 2 w 62"/>
                  <a:gd name="T19" fmla="*/ 1 h 55"/>
                  <a:gd name="T20" fmla="*/ 2 w 62"/>
                  <a:gd name="T21" fmla="*/ 1 h 55"/>
                  <a:gd name="T22" fmla="*/ 2 w 62"/>
                  <a:gd name="T23" fmla="*/ 1 h 55"/>
                  <a:gd name="T24" fmla="*/ 2 w 62"/>
                  <a:gd name="T25" fmla="*/ 1 h 55"/>
                  <a:gd name="T26" fmla="*/ 2 w 62"/>
                  <a:gd name="T27" fmla="*/ 1 h 55"/>
                  <a:gd name="T28" fmla="*/ 3 w 62"/>
                  <a:gd name="T29" fmla="*/ 1 h 55"/>
                  <a:gd name="T30" fmla="*/ 3 w 62"/>
                  <a:gd name="T31" fmla="*/ 1 h 55"/>
                  <a:gd name="T32" fmla="*/ 2 w 62"/>
                  <a:gd name="T33" fmla="*/ 1 h 55"/>
                  <a:gd name="T34" fmla="*/ 2 w 62"/>
                  <a:gd name="T35" fmla="*/ 1 h 55"/>
                  <a:gd name="T36" fmla="*/ 1 w 62"/>
                  <a:gd name="T37" fmla="*/ 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55"/>
                  <a:gd name="T59" fmla="*/ 62 w 62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55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55" y="55"/>
                    </a:lnTo>
                    <a:lnTo>
                      <a:pt x="57" y="55"/>
                    </a:lnTo>
                    <a:lnTo>
                      <a:pt x="59" y="53"/>
                    </a:lnTo>
                    <a:lnTo>
                      <a:pt x="60" y="52"/>
                    </a:lnTo>
                    <a:lnTo>
                      <a:pt x="62" y="50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697" name="Group 62"/>
            <p:cNvGrpSpPr>
              <a:grpSpLocks/>
            </p:cNvGrpSpPr>
            <p:nvPr/>
          </p:nvGrpSpPr>
          <p:grpSpPr bwMode="auto">
            <a:xfrm>
              <a:off x="3206" y="3223"/>
              <a:ext cx="194" cy="257"/>
              <a:chOff x="3238" y="3223"/>
              <a:chExt cx="194" cy="257"/>
            </a:xfrm>
          </p:grpSpPr>
          <p:sp>
            <p:nvSpPr>
              <p:cNvPr id="23698" name="Line 63"/>
              <p:cNvSpPr>
                <a:spLocks noChangeShapeType="1"/>
              </p:cNvSpPr>
              <p:nvPr/>
            </p:nvSpPr>
            <p:spPr bwMode="auto">
              <a:xfrm flipH="1">
                <a:off x="3269" y="3223"/>
                <a:ext cx="163" cy="215"/>
              </a:xfrm>
              <a:prstGeom prst="line">
                <a:avLst/>
              </a:prstGeom>
              <a:noFill/>
              <a:ln w="7938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99" name="Freeform 64"/>
              <p:cNvSpPr>
                <a:spLocks/>
              </p:cNvSpPr>
              <p:nvPr/>
            </p:nvSpPr>
            <p:spPr bwMode="auto">
              <a:xfrm>
                <a:off x="3238" y="3420"/>
                <a:ext cx="54" cy="60"/>
              </a:xfrm>
              <a:custGeom>
                <a:avLst/>
                <a:gdLst>
                  <a:gd name="T0" fmla="*/ 0 w 109"/>
                  <a:gd name="T1" fmla="*/ 0 h 120"/>
                  <a:gd name="T2" fmla="*/ 0 w 109"/>
                  <a:gd name="T3" fmla="*/ 4 h 120"/>
                  <a:gd name="T4" fmla="*/ 3 w 109"/>
                  <a:gd name="T5" fmla="*/ 3 h 120"/>
                  <a:gd name="T6" fmla="*/ 0 w 109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120"/>
                  <a:gd name="T14" fmla="*/ 109 w 109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120">
                    <a:moveTo>
                      <a:pt x="22" y="0"/>
                    </a:moveTo>
                    <a:lnTo>
                      <a:pt x="0" y="120"/>
                    </a:lnTo>
                    <a:lnTo>
                      <a:pt x="109" y="6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" name="Group 342"/>
          <p:cNvGrpSpPr>
            <a:grpSpLocks/>
          </p:cNvGrpSpPr>
          <p:nvPr/>
        </p:nvGrpSpPr>
        <p:grpSpPr bwMode="auto">
          <a:xfrm>
            <a:off x="0" y="2205038"/>
            <a:ext cx="9091613" cy="4398962"/>
            <a:chOff x="0" y="1389"/>
            <a:chExt cx="5727" cy="2771"/>
          </a:xfrm>
        </p:grpSpPr>
        <p:grpSp>
          <p:nvGrpSpPr>
            <p:cNvPr id="23679" name="Group 317"/>
            <p:cNvGrpSpPr>
              <a:grpSpLocks/>
            </p:cNvGrpSpPr>
            <p:nvPr/>
          </p:nvGrpSpPr>
          <p:grpSpPr bwMode="auto">
            <a:xfrm>
              <a:off x="0" y="3884"/>
              <a:ext cx="5727" cy="192"/>
              <a:chOff x="9" y="3896"/>
              <a:chExt cx="5727" cy="192"/>
            </a:xfrm>
          </p:grpSpPr>
          <p:grpSp>
            <p:nvGrpSpPr>
              <p:cNvPr id="23692" name="Group 12"/>
              <p:cNvGrpSpPr>
                <a:grpSpLocks/>
              </p:cNvGrpSpPr>
              <p:nvPr/>
            </p:nvGrpSpPr>
            <p:grpSpPr bwMode="auto">
              <a:xfrm>
                <a:off x="9" y="3955"/>
                <a:ext cx="5271" cy="77"/>
                <a:chOff x="9" y="3955"/>
                <a:chExt cx="2923" cy="54"/>
              </a:xfrm>
            </p:grpSpPr>
            <p:sp>
              <p:nvSpPr>
                <p:cNvPr id="23694" name="Line 13"/>
                <p:cNvSpPr>
                  <a:spLocks noChangeShapeType="1"/>
                </p:cNvSpPr>
                <p:nvPr/>
              </p:nvSpPr>
              <p:spPr bwMode="auto">
                <a:xfrm>
                  <a:off x="9" y="3982"/>
                  <a:ext cx="287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95" name="Freeform 14"/>
                <p:cNvSpPr>
                  <a:spLocks/>
                </p:cNvSpPr>
                <p:nvPr/>
              </p:nvSpPr>
              <p:spPr bwMode="auto">
                <a:xfrm>
                  <a:off x="2877" y="3955"/>
                  <a:ext cx="55" cy="54"/>
                </a:xfrm>
                <a:custGeom>
                  <a:avLst/>
                  <a:gdLst>
                    <a:gd name="T0" fmla="*/ 0 w 109"/>
                    <a:gd name="T1" fmla="*/ 3 h 110"/>
                    <a:gd name="T2" fmla="*/ 4 w 109"/>
                    <a:gd name="T3" fmla="*/ 1 h 110"/>
                    <a:gd name="T4" fmla="*/ 0 w 109"/>
                    <a:gd name="T5" fmla="*/ 0 h 110"/>
                    <a:gd name="T6" fmla="*/ 0 w 109"/>
                    <a:gd name="T7" fmla="*/ 3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"/>
                    <a:gd name="T13" fmla="*/ 0 h 110"/>
                    <a:gd name="T14" fmla="*/ 109 w 109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" h="110">
                      <a:moveTo>
                        <a:pt x="0" y="110"/>
                      </a:moveTo>
                      <a:lnTo>
                        <a:pt x="109" y="54"/>
                      </a:lnTo>
                      <a:lnTo>
                        <a:pt x="0" y="0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3693" name="Text Box 117"/>
              <p:cNvSpPr txBox="1">
                <a:spLocks noChangeArrowheads="1"/>
              </p:cNvSpPr>
              <p:nvPr/>
            </p:nvSpPr>
            <p:spPr bwMode="auto">
              <a:xfrm>
                <a:off x="5305" y="3896"/>
                <a:ext cx="4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400" i="1"/>
                  <a:t>x</a:t>
                </a:r>
                <a:r>
                  <a:rPr lang="pt-BR" sz="1400" i="1" baseline="-25000"/>
                  <a:t>1</a:t>
                </a:r>
                <a:endParaRPr lang="pt-BR" sz="1400" i="1"/>
              </a:p>
            </p:txBody>
          </p:sp>
        </p:grpSp>
        <p:grpSp>
          <p:nvGrpSpPr>
            <p:cNvPr id="23680" name="Group 341"/>
            <p:cNvGrpSpPr>
              <a:grpSpLocks/>
            </p:cNvGrpSpPr>
            <p:nvPr/>
          </p:nvGrpSpPr>
          <p:grpSpPr bwMode="auto">
            <a:xfrm>
              <a:off x="83" y="1389"/>
              <a:ext cx="3024" cy="2771"/>
              <a:chOff x="83" y="1389"/>
              <a:chExt cx="3024" cy="2771"/>
            </a:xfrm>
          </p:grpSpPr>
          <p:grpSp>
            <p:nvGrpSpPr>
              <p:cNvPr id="23681" name="Group 327"/>
              <p:cNvGrpSpPr>
                <a:grpSpLocks/>
              </p:cNvGrpSpPr>
              <p:nvPr/>
            </p:nvGrpSpPr>
            <p:grpSpPr bwMode="auto">
              <a:xfrm>
                <a:off x="421" y="1886"/>
                <a:ext cx="2686" cy="2274"/>
                <a:chOff x="421" y="1886"/>
                <a:chExt cx="2686" cy="2274"/>
              </a:xfrm>
            </p:grpSpPr>
            <p:sp>
              <p:nvSpPr>
                <p:cNvPr id="23687" name="Line 8"/>
                <p:cNvSpPr>
                  <a:spLocks noChangeShapeType="1"/>
                </p:cNvSpPr>
                <p:nvPr/>
              </p:nvSpPr>
              <p:spPr bwMode="auto">
                <a:xfrm>
                  <a:off x="427" y="2951"/>
                  <a:ext cx="756" cy="12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21" y="1886"/>
                  <a:ext cx="907" cy="110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89" name="Line 10"/>
                <p:cNvSpPr>
                  <a:spLocks noChangeShapeType="1"/>
                </p:cNvSpPr>
                <p:nvPr/>
              </p:nvSpPr>
              <p:spPr bwMode="auto">
                <a:xfrm>
                  <a:off x="748" y="2069"/>
                  <a:ext cx="2359" cy="54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90" name="Line 11"/>
                <p:cNvSpPr>
                  <a:spLocks noChangeShapeType="1"/>
                </p:cNvSpPr>
                <p:nvPr/>
              </p:nvSpPr>
              <p:spPr bwMode="auto">
                <a:xfrm>
                  <a:off x="2327" y="2017"/>
                  <a:ext cx="655" cy="166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9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24" y="3002"/>
                  <a:ext cx="1058" cy="1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3682" name="Group 316"/>
              <p:cNvGrpSpPr>
                <a:grpSpLocks/>
              </p:cNvGrpSpPr>
              <p:nvPr/>
            </p:nvGrpSpPr>
            <p:grpSpPr bwMode="auto">
              <a:xfrm>
                <a:off x="83" y="1389"/>
                <a:ext cx="431" cy="2721"/>
                <a:chOff x="83" y="1389"/>
                <a:chExt cx="431" cy="2721"/>
              </a:xfrm>
            </p:grpSpPr>
            <p:grpSp>
              <p:nvGrpSpPr>
                <p:cNvPr id="23683" name="Group 15"/>
                <p:cNvGrpSpPr>
                  <a:grpSpLocks/>
                </p:cNvGrpSpPr>
                <p:nvPr/>
              </p:nvGrpSpPr>
              <p:grpSpPr bwMode="auto">
                <a:xfrm>
                  <a:off x="157" y="1593"/>
                  <a:ext cx="47" cy="2517"/>
                  <a:chOff x="157" y="1593"/>
                  <a:chExt cx="47" cy="2517"/>
                </a:xfrm>
              </p:grpSpPr>
              <p:sp>
                <p:nvSpPr>
                  <p:cNvPr id="23685" name="Line 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0" y="1655"/>
                    <a:ext cx="1" cy="2455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686" name="Freeform 17"/>
                  <p:cNvSpPr>
                    <a:spLocks/>
                  </p:cNvSpPr>
                  <p:nvPr/>
                </p:nvSpPr>
                <p:spPr bwMode="auto">
                  <a:xfrm flipH="1">
                    <a:off x="157" y="1593"/>
                    <a:ext cx="47" cy="64"/>
                  </a:xfrm>
                  <a:custGeom>
                    <a:avLst/>
                    <a:gdLst>
                      <a:gd name="T0" fmla="*/ 2 w 109"/>
                      <a:gd name="T1" fmla="*/ 8 h 110"/>
                      <a:gd name="T2" fmla="*/ 1 w 109"/>
                      <a:gd name="T3" fmla="*/ 0 h 110"/>
                      <a:gd name="T4" fmla="*/ 0 w 109"/>
                      <a:gd name="T5" fmla="*/ 8 h 110"/>
                      <a:gd name="T6" fmla="*/ 2 w 109"/>
                      <a:gd name="T7" fmla="*/ 8 h 1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9"/>
                      <a:gd name="T13" fmla="*/ 0 h 110"/>
                      <a:gd name="T14" fmla="*/ 109 w 109"/>
                      <a:gd name="T15" fmla="*/ 110 h 11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9" h="110">
                        <a:moveTo>
                          <a:pt x="109" y="110"/>
                        </a:moveTo>
                        <a:lnTo>
                          <a:pt x="54" y="0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3684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83" y="1389"/>
                  <a:ext cx="43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 sz="1400" i="1"/>
                    <a:t>x</a:t>
                  </a:r>
                  <a:r>
                    <a:rPr lang="pt-BR" sz="1400" i="1" baseline="-25000"/>
                    <a:t>2</a:t>
                  </a:r>
                  <a:endParaRPr lang="pt-BR" sz="1400" i="1"/>
                </a:p>
              </p:txBody>
            </p:sp>
          </p:grpSp>
        </p:grpSp>
      </p:grpSp>
      <p:grpSp>
        <p:nvGrpSpPr>
          <p:cNvPr id="23558" name="Group 326"/>
          <p:cNvGrpSpPr>
            <a:grpSpLocks/>
          </p:cNvGrpSpPr>
          <p:nvPr/>
        </p:nvGrpSpPr>
        <p:grpSpPr bwMode="auto">
          <a:xfrm>
            <a:off x="4646613" y="-1588"/>
            <a:ext cx="4894262" cy="3359151"/>
            <a:chOff x="2927" y="-1"/>
            <a:chExt cx="3083" cy="2116"/>
          </a:xfrm>
        </p:grpSpPr>
        <p:sp>
          <p:nvSpPr>
            <p:cNvPr id="23578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7" y="0"/>
              <a:ext cx="3083" cy="2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579" name="Rectangle 121"/>
            <p:cNvSpPr>
              <a:spLocks noChangeArrowheads="1"/>
            </p:cNvSpPr>
            <p:nvPr/>
          </p:nvSpPr>
          <p:spPr bwMode="auto">
            <a:xfrm>
              <a:off x="2988" y="-1"/>
              <a:ext cx="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600">
                  <a:solidFill>
                    <a:srgbClr val="0000FF"/>
                  </a:solidFill>
                  <a:latin typeface="Symbol" pitchFamily="18" charset="2"/>
                </a:rPr>
                <a:t>·</a:t>
              </a:r>
              <a:endParaRPr lang="pt-BR"/>
            </a:p>
          </p:txBody>
        </p:sp>
        <p:sp>
          <p:nvSpPr>
            <p:cNvPr id="23580" name="Rectangle 122"/>
            <p:cNvSpPr>
              <a:spLocks noChangeArrowheads="1"/>
            </p:cNvSpPr>
            <p:nvPr/>
          </p:nvSpPr>
          <p:spPr bwMode="auto">
            <a:xfrm>
              <a:off x="3039" y="12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600">
                  <a:solidFill>
                    <a:srgbClr val="0000FF"/>
                  </a:solidFill>
                  <a:latin typeface="Arial" charset="0"/>
                </a:rPr>
                <a:t> </a:t>
              </a:r>
              <a:endParaRPr lang="pt-BR"/>
            </a:p>
          </p:txBody>
        </p:sp>
        <p:sp>
          <p:nvSpPr>
            <p:cNvPr id="23581" name="Rectangle 123"/>
            <p:cNvSpPr>
              <a:spLocks noChangeArrowheads="1"/>
            </p:cNvSpPr>
            <p:nvPr/>
          </p:nvSpPr>
          <p:spPr bwMode="auto">
            <a:xfrm>
              <a:off x="3114" y="11"/>
              <a:ext cx="10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600" b="1" i="1">
                  <a:solidFill>
                    <a:srgbClr val="0000FF"/>
                  </a:solidFill>
                </a:rPr>
                <a:t>Modelo matemático</a:t>
              </a:r>
              <a:endParaRPr lang="pt-BR"/>
            </a:p>
          </p:txBody>
        </p:sp>
        <p:grpSp>
          <p:nvGrpSpPr>
            <p:cNvPr id="23582" name="Group 146"/>
            <p:cNvGrpSpPr>
              <a:grpSpLocks/>
            </p:cNvGrpSpPr>
            <p:nvPr/>
          </p:nvGrpSpPr>
          <p:grpSpPr bwMode="auto">
            <a:xfrm>
              <a:off x="3250" y="416"/>
              <a:ext cx="1815" cy="180"/>
              <a:chOff x="2525" y="452"/>
              <a:chExt cx="2081" cy="195"/>
            </a:xfrm>
          </p:grpSpPr>
          <p:sp>
            <p:nvSpPr>
              <p:cNvPr id="23657" name="Rectangle 124"/>
              <p:cNvSpPr>
                <a:spLocks noChangeArrowheads="1"/>
              </p:cNvSpPr>
              <p:nvPr/>
            </p:nvSpPr>
            <p:spPr bwMode="auto">
              <a:xfrm>
                <a:off x="4560" y="542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n</a:t>
                </a:r>
                <a:endParaRPr lang="pt-BR"/>
              </a:p>
            </p:txBody>
          </p:sp>
          <p:sp>
            <p:nvSpPr>
              <p:cNvPr id="23658" name="Rectangle 125"/>
              <p:cNvSpPr>
                <a:spLocks noChangeArrowheads="1"/>
              </p:cNvSpPr>
              <p:nvPr/>
            </p:nvSpPr>
            <p:spPr bwMode="auto">
              <a:xfrm>
                <a:off x="4443" y="542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n</a:t>
                </a:r>
                <a:endParaRPr lang="pt-BR"/>
              </a:p>
            </p:txBody>
          </p:sp>
          <p:sp>
            <p:nvSpPr>
              <p:cNvPr id="23659" name="Rectangle 126"/>
              <p:cNvSpPr>
                <a:spLocks noChangeArrowheads="1"/>
              </p:cNvSpPr>
              <p:nvPr/>
            </p:nvSpPr>
            <p:spPr bwMode="auto">
              <a:xfrm>
                <a:off x="3994" y="542"/>
                <a:ext cx="45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2</a:t>
                </a:r>
                <a:endParaRPr lang="pt-BR"/>
              </a:p>
            </p:txBody>
          </p:sp>
          <p:sp>
            <p:nvSpPr>
              <p:cNvPr id="23660" name="Rectangle 127"/>
              <p:cNvSpPr>
                <a:spLocks noChangeArrowheads="1"/>
              </p:cNvSpPr>
              <p:nvPr/>
            </p:nvSpPr>
            <p:spPr bwMode="auto">
              <a:xfrm>
                <a:off x="3878" y="542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2</a:t>
                </a:r>
                <a:endParaRPr lang="pt-BR"/>
              </a:p>
            </p:txBody>
          </p:sp>
          <p:sp>
            <p:nvSpPr>
              <p:cNvPr id="23661" name="Rectangle 128"/>
              <p:cNvSpPr>
                <a:spLocks noChangeArrowheads="1"/>
              </p:cNvSpPr>
              <p:nvPr/>
            </p:nvSpPr>
            <p:spPr bwMode="auto">
              <a:xfrm>
                <a:off x="3657" y="542"/>
                <a:ext cx="45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1</a:t>
                </a:r>
                <a:endParaRPr lang="pt-BR"/>
              </a:p>
            </p:txBody>
          </p:sp>
          <p:sp>
            <p:nvSpPr>
              <p:cNvPr id="23662" name="Rectangle 129"/>
              <p:cNvSpPr>
                <a:spLocks noChangeArrowheads="1"/>
              </p:cNvSpPr>
              <p:nvPr/>
            </p:nvSpPr>
            <p:spPr bwMode="auto">
              <a:xfrm>
                <a:off x="3548" y="542"/>
                <a:ext cx="45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1</a:t>
                </a:r>
                <a:endParaRPr lang="pt-BR"/>
              </a:p>
            </p:txBody>
          </p:sp>
          <p:sp>
            <p:nvSpPr>
              <p:cNvPr id="23663" name="Rectangle 130"/>
              <p:cNvSpPr>
                <a:spLocks noChangeArrowheads="1"/>
              </p:cNvSpPr>
              <p:nvPr/>
            </p:nvSpPr>
            <p:spPr bwMode="auto">
              <a:xfrm>
                <a:off x="4500" y="467"/>
                <a:ext cx="66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64" name="Rectangle 131"/>
              <p:cNvSpPr>
                <a:spLocks noChangeArrowheads="1"/>
              </p:cNvSpPr>
              <p:nvPr/>
            </p:nvSpPr>
            <p:spPr bwMode="auto">
              <a:xfrm>
                <a:off x="4384" y="467"/>
                <a:ext cx="66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c</a:t>
                </a:r>
                <a:endParaRPr lang="pt-BR"/>
              </a:p>
            </p:txBody>
          </p:sp>
          <p:sp>
            <p:nvSpPr>
              <p:cNvPr id="23665" name="Rectangle 132"/>
              <p:cNvSpPr>
                <a:spLocks noChangeArrowheads="1"/>
              </p:cNvSpPr>
              <p:nvPr/>
            </p:nvSpPr>
            <p:spPr bwMode="auto">
              <a:xfrm>
                <a:off x="3932" y="467"/>
                <a:ext cx="65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66" name="Rectangle 133"/>
              <p:cNvSpPr>
                <a:spLocks noChangeArrowheads="1"/>
              </p:cNvSpPr>
              <p:nvPr/>
            </p:nvSpPr>
            <p:spPr bwMode="auto">
              <a:xfrm>
                <a:off x="3818" y="467"/>
                <a:ext cx="65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c</a:t>
                </a:r>
                <a:endParaRPr lang="pt-BR"/>
              </a:p>
            </p:txBody>
          </p:sp>
          <p:sp>
            <p:nvSpPr>
              <p:cNvPr id="23667" name="Rectangle 134"/>
              <p:cNvSpPr>
                <a:spLocks noChangeArrowheads="1"/>
              </p:cNvSpPr>
              <p:nvPr/>
            </p:nvSpPr>
            <p:spPr bwMode="auto">
              <a:xfrm>
                <a:off x="3599" y="467"/>
                <a:ext cx="66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68" name="Rectangle 135"/>
              <p:cNvSpPr>
                <a:spLocks noChangeArrowheads="1"/>
              </p:cNvSpPr>
              <p:nvPr/>
            </p:nvSpPr>
            <p:spPr bwMode="auto">
              <a:xfrm>
                <a:off x="3493" y="467"/>
                <a:ext cx="65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c</a:t>
                </a:r>
                <a:endParaRPr lang="pt-BR"/>
              </a:p>
            </p:txBody>
          </p:sp>
          <p:sp>
            <p:nvSpPr>
              <p:cNvPr id="23669" name="Rectangle 136"/>
              <p:cNvSpPr>
                <a:spLocks noChangeArrowheads="1"/>
              </p:cNvSpPr>
              <p:nvPr/>
            </p:nvSpPr>
            <p:spPr bwMode="auto">
              <a:xfrm>
                <a:off x="3345" y="467"/>
                <a:ext cx="49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)</a:t>
                </a:r>
                <a:endParaRPr lang="pt-BR"/>
              </a:p>
            </p:txBody>
          </p:sp>
          <p:sp>
            <p:nvSpPr>
              <p:cNvPr id="23670" name="Rectangle 137"/>
              <p:cNvSpPr>
                <a:spLocks noChangeArrowheads="1"/>
              </p:cNvSpPr>
              <p:nvPr/>
            </p:nvSpPr>
            <p:spPr bwMode="auto">
              <a:xfrm>
                <a:off x="3264" y="467"/>
                <a:ext cx="66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71" name="Rectangle 138"/>
              <p:cNvSpPr>
                <a:spLocks noChangeArrowheads="1"/>
              </p:cNvSpPr>
              <p:nvPr/>
            </p:nvSpPr>
            <p:spPr bwMode="auto">
              <a:xfrm>
                <a:off x="3192" y="467"/>
                <a:ext cx="50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(</a:t>
                </a:r>
                <a:endParaRPr lang="pt-BR"/>
              </a:p>
            </p:txBody>
          </p:sp>
          <p:sp>
            <p:nvSpPr>
              <p:cNvPr id="23672" name="Rectangle 139"/>
              <p:cNvSpPr>
                <a:spLocks noChangeArrowheads="1"/>
              </p:cNvSpPr>
              <p:nvPr/>
            </p:nvSpPr>
            <p:spPr bwMode="auto">
              <a:xfrm>
                <a:off x="3131" y="467"/>
                <a:ext cx="42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f</a:t>
                </a:r>
                <a:endParaRPr lang="pt-BR"/>
              </a:p>
            </p:txBody>
          </p:sp>
          <p:sp>
            <p:nvSpPr>
              <p:cNvPr id="23673" name="Rectangle 140"/>
              <p:cNvSpPr>
                <a:spLocks noChangeArrowheads="1"/>
              </p:cNvSpPr>
              <p:nvPr/>
            </p:nvSpPr>
            <p:spPr bwMode="auto">
              <a:xfrm>
                <a:off x="2525" y="467"/>
                <a:ext cx="613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Minimizar</a:t>
                </a:r>
                <a:endParaRPr lang="pt-BR"/>
              </a:p>
            </p:txBody>
          </p:sp>
          <p:sp>
            <p:nvSpPr>
              <p:cNvPr id="23674" name="Rectangle 141"/>
              <p:cNvSpPr>
                <a:spLocks noChangeArrowheads="1"/>
              </p:cNvSpPr>
              <p:nvPr/>
            </p:nvSpPr>
            <p:spPr bwMode="auto">
              <a:xfrm>
                <a:off x="4286" y="452"/>
                <a:ext cx="80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pt-BR"/>
              </a:p>
            </p:txBody>
          </p:sp>
          <p:sp>
            <p:nvSpPr>
              <p:cNvPr id="23675" name="Rectangle 142"/>
              <p:cNvSpPr>
                <a:spLocks noChangeArrowheads="1"/>
              </p:cNvSpPr>
              <p:nvPr/>
            </p:nvSpPr>
            <p:spPr bwMode="auto">
              <a:xfrm>
                <a:off x="4068" y="452"/>
                <a:ext cx="80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pt-BR"/>
              </a:p>
            </p:txBody>
          </p:sp>
          <p:sp>
            <p:nvSpPr>
              <p:cNvPr id="23676" name="Rectangle 143"/>
              <p:cNvSpPr>
                <a:spLocks noChangeArrowheads="1"/>
              </p:cNvSpPr>
              <p:nvPr/>
            </p:nvSpPr>
            <p:spPr bwMode="auto">
              <a:xfrm>
                <a:off x="3726" y="452"/>
                <a:ext cx="81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pt-BR"/>
              </a:p>
            </p:txBody>
          </p:sp>
          <p:sp>
            <p:nvSpPr>
              <p:cNvPr id="23677" name="Rectangle 144"/>
              <p:cNvSpPr>
                <a:spLocks noChangeArrowheads="1"/>
              </p:cNvSpPr>
              <p:nvPr/>
            </p:nvSpPr>
            <p:spPr bwMode="auto">
              <a:xfrm>
                <a:off x="3403" y="452"/>
                <a:ext cx="80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pt-BR"/>
              </a:p>
            </p:txBody>
          </p:sp>
          <p:sp>
            <p:nvSpPr>
              <p:cNvPr id="23678" name="Rectangle 145"/>
              <p:cNvSpPr>
                <a:spLocks noChangeArrowheads="1"/>
              </p:cNvSpPr>
              <p:nvPr/>
            </p:nvSpPr>
            <p:spPr bwMode="auto">
              <a:xfrm>
                <a:off x="4148" y="479"/>
                <a:ext cx="147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MT Extra" pitchFamily="18" charset="2"/>
                  </a:rPr>
                  <a:t>L</a:t>
                </a:r>
                <a:endParaRPr lang="pt-BR"/>
              </a:p>
            </p:txBody>
          </p:sp>
        </p:grpSp>
        <p:sp>
          <p:nvSpPr>
            <p:cNvPr id="23583" name="Rectangle 147"/>
            <p:cNvSpPr>
              <a:spLocks noChangeArrowheads="1"/>
            </p:cNvSpPr>
            <p:nvPr/>
          </p:nvSpPr>
          <p:spPr bwMode="auto">
            <a:xfrm>
              <a:off x="5077" y="429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600">
                  <a:solidFill>
                    <a:srgbClr val="000000"/>
                  </a:solidFill>
                </a:rPr>
                <a:t>    </a:t>
              </a:r>
              <a:endParaRPr lang="pt-BR"/>
            </a:p>
          </p:txBody>
        </p:sp>
        <p:sp>
          <p:nvSpPr>
            <p:cNvPr id="23584" name="Rectangle 150"/>
            <p:cNvSpPr>
              <a:spLocks noChangeArrowheads="1"/>
            </p:cNvSpPr>
            <p:nvPr/>
          </p:nvSpPr>
          <p:spPr bwMode="auto">
            <a:xfrm>
              <a:off x="3235" y="724"/>
              <a:ext cx="4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600">
                  <a:solidFill>
                    <a:srgbClr val="000000"/>
                  </a:solidFill>
                </a:rPr>
                <a:t>sujeito a:</a:t>
              </a:r>
              <a:endParaRPr lang="pt-BR"/>
            </a:p>
          </p:txBody>
        </p:sp>
        <p:grpSp>
          <p:nvGrpSpPr>
            <p:cNvPr id="23585" name="Group 220"/>
            <p:cNvGrpSpPr>
              <a:grpSpLocks/>
            </p:cNvGrpSpPr>
            <p:nvPr/>
          </p:nvGrpSpPr>
          <p:grpSpPr bwMode="auto">
            <a:xfrm>
              <a:off x="3496" y="989"/>
              <a:ext cx="1490" cy="715"/>
              <a:chOff x="2807" y="1074"/>
              <a:chExt cx="1709" cy="777"/>
            </a:xfrm>
          </p:grpSpPr>
          <p:sp>
            <p:nvSpPr>
              <p:cNvPr id="23588" name="Rectangle 151"/>
              <p:cNvSpPr>
                <a:spLocks noChangeArrowheads="1"/>
              </p:cNvSpPr>
              <p:nvPr/>
            </p:nvSpPr>
            <p:spPr bwMode="auto">
              <a:xfrm>
                <a:off x="2807" y="1638"/>
                <a:ext cx="72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ï</a:t>
                </a:r>
                <a:endParaRPr lang="pt-BR"/>
              </a:p>
            </p:txBody>
          </p:sp>
          <p:sp>
            <p:nvSpPr>
              <p:cNvPr id="23589" name="Rectangle 152"/>
              <p:cNvSpPr>
                <a:spLocks noChangeArrowheads="1"/>
              </p:cNvSpPr>
              <p:nvPr/>
            </p:nvSpPr>
            <p:spPr bwMode="auto">
              <a:xfrm>
                <a:off x="2807" y="1513"/>
                <a:ext cx="72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ï</a:t>
                </a:r>
                <a:endParaRPr lang="pt-BR"/>
              </a:p>
            </p:txBody>
          </p:sp>
          <p:sp>
            <p:nvSpPr>
              <p:cNvPr id="23590" name="Rectangle 153"/>
              <p:cNvSpPr>
                <a:spLocks noChangeArrowheads="1"/>
              </p:cNvSpPr>
              <p:nvPr/>
            </p:nvSpPr>
            <p:spPr bwMode="auto">
              <a:xfrm>
                <a:off x="2807" y="1684"/>
                <a:ext cx="72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î</a:t>
                </a:r>
                <a:endParaRPr lang="pt-BR"/>
              </a:p>
            </p:txBody>
          </p:sp>
          <p:sp>
            <p:nvSpPr>
              <p:cNvPr id="23591" name="Rectangle 154"/>
              <p:cNvSpPr>
                <a:spLocks noChangeArrowheads="1"/>
              </p:cNvSpPr>
              <p:nvPr/>
            </p:nvSpPr>
            <p:spPr bwMode="auto">
              <a:xfrm>
                <a:off x="2807" y="1290"/>
                <a:ext cx="72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ï</a:t>
                </a:r>
                <a:endParaRPr lang="pt-BR"/>
              </a:p>
            </p:txBody>
          </p:sp>
          <p:sp>
            <p:nvSpPr>
              <p:cNvPr id="23592" name="Rectangle 155"/>
              <p:cNvSpPr>
                <a:spLocks noChangeArrowheads="1"/>
              </p:cNvSpPr>
              <p:nvPr/>
            </p:nvSpPr>
            <p:spPr bwMode="auto">
              <a:xfrm>
                <a:off x="2807" y="1214"/>
                <a:ext cx="72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ï</a:t>
                </a:r>
                <a:endParaRPr lang="pt-BR"/>
              </a:p>
            </p:txBody>
          </p:sp>
          <p:sp>
            <p:nvSpPr>
              <p:cNvPr id="23593" name="Rectangle 156"/>
              <p:cNvSpPr>
                <a:spLocks noChangeArrowheads="1"/>
              </p:cNvSpPr>
              <p:nvPr/>
            </p:nvSpPr>
            <p:spPr bwMode="auto">
              <a:xfrm>
                <a:off x="2807" y="1387"/>
                <a:ext cx="72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í</a:t>
                </a:r>
                <a:endParaRPr lang="pt-BR"/>
              </a:p>
            </p:txBody>
          </p:sp>
          <p:sp>
            <p:nvSpPr>
              <p:cNvPr id="23594" name="Rectangle 157"/>
              <p:cNvSpPr>
                <a:spLocks noChangeArrowheads="1"/>
              </p:cNvSpPr>
              <p:nvPr/>
            </p:nvSpPr>
            <p:spPr bwMode="auto">
              <a:xfrm>
                <a:off x="2807" y="1087"/>
                <a:ext cx="72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ì</a:t>
                </a:r>
                <a:endParaRPr lang="pt-BR"/>
              </a:p>
            </p:txBody>
          </p:sp>
          <p:sp>
            <p:nvSpPr>
              <p:cNvPr id="23595" name="Rectangle 158"/>
              <p:cNvSpPr>
                <a:spLocks noChangeArrowheads="1"/>
              </p:cNvSpPr>
              <p:nvPr/>
            </p:nvSpPr>
            <p:spPr bwMode="auto">
              <a:xfrm>
                <a:off x="4289" y="1655"/>
                <a:ext cx="80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  <a:sym typeface="Symbol" pitchFamily="18" charset="2"/>
                  </a:rPr>
                  <a:t></a:t>
                </a:r>
                <a:endParaRPr lang="pt-BR">
                  <a:sym typeface="Symbol" pitchFamily="18" charset="2"/>
                </a:endParaRPr>
              </a:p>
            </p:txBody>
          </p:sp>
          <p:sp>
            <p:nvSpPr>
              <p:cNvPr id="23596" name="Rectangle 159"/>
              <p:cNvSpPr>
                <a:spLocks noChangeArrowheads="1"/>
              </p:cNvSpPr>
              <p:nvPr/>
            </p:nvSpPr>
            <p:spPr bwMode="auto">
              <a:xfrm>
                <a:off x="3850" y="1655"/>
                <a:ext cx="8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pt-BR"/>
              </a:p>
            </p:txBody>
          </p:sp>
          <p:sp>
            <p:nvSpPr>
              <p:cNvPr id="23597" name="Rectangle 160"/>
              <p:cNvSpPr>
                <a:spLocks noChangeArrowheads="1"/>
              </p:cNvSpPr>
              <p:nvPr/>
            </p:nvSpPr>
            <p:spPr bwMode="auto">
              <a:xfrm>
                <a:off x="3628" y="1655"/>
                <a:ext cx="8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pt-BR"/>
              </a:p>
            </p:txBody>
          </p:sp>
          <p:sp>
            <p:nvSpPr>
              <p:cNvPr id="23598" name="Rectangle 161"/>
              <p:cNvSpPr>
                <a:spLocks noChangeArrowheads="1"/>
              </p:cNvSpPr>
              <p:nvPr/>
            </p:nvSpPr>
            <p:spPr bwMode="auto">
              <a:xfrm>
                <a:off x="3191" y="1655"/>
                <a:ext cx="8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pt-BR"/>
              </a:p>
            </p:txBody>
          </p:sp>
          <p:sp>
            <p:nvSpPr>
              <p:cNvPr id="23599" name="Rectangle 162"/>
              <p:cNvSpPr>
                <a:spLocks noChangeArrowheads="1"/>
              </p:cNvSpPr>
              <p:nvPr/>
            </p:nvSpPr>
            <p:spPr bwMode="auto">
              <a:xfrm>
                <a:off x="4258" y="1269"/>
                <a:ext cx="80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  <a:sym typeface="Symbol" pitchFamily="18" charset="2"/>
                  </a:rPr>
                  <a:t></a:t>
                </a:r>
                <a:endParaRPr lang="pt-BR">
                  <a:sym typeface="Symbol" pitchFamily="18" charset="2"/>
                </a:endParaRPr>
              </a:p>
            </p:txBody>
          </p:sp>
          <p:sp>
            <p:nvSpPr>
              <p:cNvPr id="23600" name="Rectangle 163"/>
              <p:cNvSpPr>
                <a:spLocks noChangeArrowheads="1"/>
              </p:cNvSpPr>
              <p:nvPr/>
            </p:nvSpPr>
            <p:spPr bwMode="auto">
              <a:xfrm>
                <a:off x="3807" y="1269"/>
                <a:ext cx="80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pt-BR"/>
              </a:p>
            </p:txBody>
          </p:sp>
          <p:sp>
            <p:nvSpPr>
              <p:cNvPr id="23601" name="Rectangle 164"/>
              <p:cNvSpPr>
                <a:spLocks noChangeArrowheads="1"/>
              </p:cNvSpPr>
              <p:nvPr/>
            </p:nvSpPr>
            <p:spPr bwMode="auto">
              <a:xfrm>
                <a:off x="3584" y="1269"/>
                <a:ext cx="80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pt-BR"/>
              </a:p>
            </p:txBody>
          </p:sp>
          <p:sp>
            <p:nvSpPr>
              <p:cNvPr id="23602" name="Rectangle 165"/>
              <p:cNvSpPr>
                <a:spLocks noChangeArrowheads="1"/>
              </p:cNvSpPr>
              <p:nvPr/>
            </p:nvSpPr>
            <p:spPr bwMode="auto">
              <a:xfrm>
                <a:off x="3172" y="1269"/>
                <a:ext cx="80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pt-BR"/>
              </a:p>
            </p:txBody>
          </p:sp>
          <p:sp>
            <p:nvSpPr>
              <p:cNvPr id="23603" name="Rectangle 166"/>
              <p:cNvSpPr>
                <a:spLocks noChangeArrowheads="1"/>
              </p:cNvSpPr>
              <p:nvPr/>
            </p:nvSpPr>
            <p:spPr bwMode="auto">
              <a:xfrm>
                <a:off x="4266" y="1074"/>
                <a:ext cx="80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  <a:sym typeface="Symbol" pitchFamily="18" charset="2"/>
                  </a:rPr>
                  <a:t></a:t>
                </a:r>
                <a:endParaRPr lang="pt-BR">
                  <a:sym typeface="Symbol" pitchFamily="18" charset="2"/>
                </a:endParaRPr>
              </a:p>
            </p:txBody>
          </p:sp>
          <p:sp>
            <p:nvSpPr>
              <p:cNvPr id="23604" name="Rectangle 167"/>
              <p:cNvSpPr>
                <a:spLocks noChangeArrowheads="1"/>
              </p:cNvSpPr>
              <p:nvPr/>
            </p:nvSpPr>
            <p:spPr bwMode="auto">
              <a:xfrm>
                <a:off x="3798" y="1074"/>
                <a:ext cx="80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pt-BR"/>
              </a:p>
            </p:txBody>
          </p:sp>
          <p:sp>
            <p:nvSpPr>
              <p:cNvPr id="23605" name="Rectangle 168"/>
              <p:cNvSpPr>
                <a:spLocks noChangeArrowheads="1"/>
              </p:cNvSpPr>
              <p:nvPr/>
            </p:nvSpPr>
            <p:spPr bwMode="auto">
              <a:xfrm>
                <a:off x="3575" y="1074"/>
                <a:ext cx="81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pt-BR"/>
              </a:p>
            </p:txBody>
          </p:sp>
          <p:sp>
            <p:nvSpPr>
              <p:cNvPr id="23606" name="Rectangle 169"/>
              <p:cNvSpPr>
                <a:spLocks noChangeArrowheads="1"/>
              </p:cNvSpPr>
              <p:nvPr/>
            </p:nvSpPr>
            <p:spPr bwMode="auto">
              <a:xfrm>
                <a:off x="3167" y="1074"/>
                <a:ext cx="80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pt-BR"/>
              </a:p>
            </p:txBody>
          </p:sp>
          <p:sp>
            <p:nvSpPr>
              <p:cNvPr id="23607" name="Rectangle 170"/>
              <p:cNvSpPr>
                <a:spLocks noChangeArrowheads="1"/>
              </p:cNvSpPr>
              <p:nvPr/>
            </p:nvSpPr>
            <p:spPr bwMode="auto">
              <a:xfrm>
                <a:off x="4450" y="1745"/>
                <a:ext cx="6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m</a:t>
                </a:r>
                <a:endParaRPr lang="pt-BR"/>
              </a:p>
            </p:txBody>
          </p:sp>
          <p:sp>
            <p:nvSpPr>
              <p:cNvPr id="23608" name="Rectangle 171"/>
              <p:cNvSpPr>
                <a:spLocks noChangeArrowheads="1"/>
              </p:cNvSpPr>
              <p:nvPr/>
            </p:nvSpPr>
            <p:spPr bwMode="auto">
              <a:xfrm>
                <a:off x="4214" y="1745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n</a:t>
                </a:r>
                <a:endParaRPr lang="pt-BR"/>
              </a:p>
            </p:txBody>
          </p:sp>
          <p:sp>
            <p:nvSpPr>
              <p:cNvPr id="23609" name="Rectangle 172"/>
              <p:cNvSpPr>
                <a:spLocks noChangeArrowheads="1"/>
              </p:cNvSpPr>
              <p:nvPr/>
            </p:nvSpPr>
            <p:spPr bwMode="auto">
              <a:xfrm>
                <a:off x="4030" y="1745"/>
                <a:ext cx="112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mn</a:t>
                </a:r>
                <a:endParaRPr lang="pt-BR"/>
              </a:p>
            </p:txBody>
          </p:sp>
          <p:sp>
            <p:nvSpPr>
              <p:cNvPr id="23610" name="Rectangle 173"/>
              <p:cNvSpPr>
                <a:spLocks noChangeArrowheads="1"/>
              </p:cNvSpPr>
              <p:nvPr/>
            </p:nvSpPr>
            <p:spPr bwMode="auto">
              <a:xfrm>
                <a:off x="3555" y="1745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2</a:t>
                </a:r>
                <a:endParaRPr lang="pt-BR"/>
              </a:p>
            </p:txBody>
          </p:sp>
          <p:sp>
            <p:nvSpPr>
              <p:cNvPr id="23611" name="Rectangle 174"/>
              <p:cNvSpPr>
                <a:spLocks noChangeArrowheads="1"/>
              </p:cNvSpPr>
              <p:nvPr/>
            </p:nvSpPr>
            <p:spPr bwMode="auto">
              <a:xfrm>
                <a:off x="3430" y="1745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2</a:t>
                </a:r>
                <a:endParaRPr lang="pt-BR"/>
              </a:p>
            </p:txBody>
          </p:sp>
          <p:sp>
            <p:nvSpPr>
              <p:cNvPr id="23612" name="Rectangle 175"/>
              <p:cNvSpPr>
                <a:spLocks noChangeArrowheads="1"/>
              </p:cNvSpPr>
              <p:nvPr/>
            </p:nvSpPr>
            <p:spPr bwMode="auto">
              <a:xfrm>
                <a:off x="3364" y="1745"/>
                <a:ext cx="6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m</a:t>
                </a:r>
                <a:endParaRPr lang="pt-BR"/>
              </a:p>
            </p:txBody>
          </p:sp>
          <p:sp>
            <p:nvSpPr>
              <p:cNvPr id="23613" name="Rectangle 176"/>
              <p:cNvSpPr>
                <a:spLocks noChangeArrowheads="1"/>
              </p:cNvSpPr>
              <p:nvPr/>
            </p:nvSpPr>
            <p:spPr bwMode="auto">
              <a:xfrm>
                <a:off x="3130" y="1745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1</a:t>
                </a:r>
                <a:endParaRPr lang="pt-BR"/>
              </a:p>
            </p:txBody>
          </p:sp>
          <p:sp>
            <p:nvSpPr>
              <p:cNvPr id="23614" name="Rectangle 177"/>
              <p:cNvSpPr>
                <a:spLocks noChangeArrowheads="1"/>
              </p:cNvSpPr>
              <p:nvPr/>
            </p:nvSpPr>
            <p:spPr bwMode="auto">
              <a:xfrm>
                <a:off x="3000" y="1745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1</a:t>
                </a:r>
                <a:endParaRPr lang="pt-BR"/>
              </a:p>
            </p:txBody>
          </p:sp>
          <p:sp>
            <p:nvSpPr>
              <p:cNvPr id="23615" name="Rectangle 178"/>
              <p:cNvSpPr>
                <a:spLocks noChangeArrowheads="1"/>
              </p:cNvSpPr>
              <p:nvPr/>
            </p:nvSpPr>
            <p:spPr bwMode="auto">
              <a:xfrm>
                <a:off x="2939" y="1745"/>
                <a:ext cx="6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m</a:t>
                </a:r>
                <a:endParaRPr lang="pt-BR"/>
              </a:p>
            </p:txBody>
          </p:sp>
          <p:sp>
            <p:nvSpPr>
              <p:cNvPr id="23616" name="Rectangle 179"/>
              <p:cNvSpPr>
                <a:spLocks noChangeArrowheads="1"/>
              </p:cNvSpPr>
              <p:nvPr/>
            </p:nvSpPr>
            <p:spPr bwMode="auto">
              <a:xfrm>
                <a:off x="4421" y="1359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2</a:t>
                </a:r>
                <a:endParaRPr lang="pt-BR"/>
              </a:p>
            </p:txBody>
          </p:sp>
          <p:sp>
            <p:nvSpPr>
              <p:cNvPr id="23617" name="Rectangle 180"/>
              <p:cNvSpPr>
                <a:spLocks noChangeArrowheads="1"/>
              </p:cNvSpPr>
              <p:nvPr/>
            </p:nvSpPr>
            <p:spPr bwMode="auto">
              <a:xfrm>
                <a:off x="4158" y="1359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n</a:t>
                </a:r>
                <a:endParaRPr lang="pt-BR"/>
              </a:p>
            </p:txBody>
          </p:sp>
          <p:sp>
            <p:nvSpPr>
              <p:cNvPr id="23618" name="Rectangle 181"/>
              <p:cNvSpPr>
                <a:spLocks noChangeArrowheads="1"/>
              </p:cNvSpPr>
              <p:nvPr/>
            </p:nvSpPr>
            <p:spPr bwMode="auto">
              <a:xfrm>
                <a:off x="4033" y="1359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n</a:t>
                </a:r>
                <a:endParaRPr lang="pt-BR"/>
              </a:p>
            </p:txBody>
          </p:sp>
          <p:sp>
            <p:nvSpPr>
              <p:cNvPr id="23619" name="Rectangle 182"/>
              <p:cNvSpPr>
                <a:spLocks noChangeArrowheads="1"/>
              </p:cNvSpPr>
              <p:nvPr/>
            </p:nvSpPr>
            <p:spPr bwMode="auto">
              <a:xfrm>
                <a:off x="3988" y="1359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2</a:t>
                </a:r>
                <a:endParaRPr lang="pt-BR"/>
              </a:p>
            </p:txBody>
          </p:sp>
          <p:sp>
            <p:nvSpPr>
              <p:cNvPr id="23620" name="Rectangle 183"/>
              <p:cNvSpPr>
                <a:spLocks noChangeArrowheads="1"/>
              </p:cNvSpPr>
              <p:nvPr/>
            </p:nvSpPr>
            <p:spPr bwMode="auto">
              <a:xfrm>
                <a:off x="3511" y="1359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2</a:t>
                </a:r>
                <a:endParaRPr lang="pt-BR"/>
              </a:p>
            </p:txBody>
          </p:sp>
          <p:sp>
            <p:nvSpPr>
              <p:cNvPr id="23621" name="Rectangle 184"/>
              <p:cNvSpPr>
                <a:spLocks noChangeArrowheads="1"/>
              </p:cNvSpPr>
              <p:nvPr/>
            </p:nvSpPr>
            <p:spPr bwMode="auto">
              <a:xfrm>
                <a:off x="3346" y="1359"/>
                <a:ext cx="92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22</a:t>
                </a:r>
                <a:endParaRPr lang="pt-BR"/>
              </a:p>
            </p:txBody>
          </p:sp>
          <p:sp>
            <p:nvSpPr>
              <p:cNvPr id="23622" name="Rectangle 185"/>
              <p:cNvSpPr>
                <a:spLocks noChangeArrowheads="1"/>
              </p:cNvSpPr>
              <p:nvPr/>
            </p:nvSpPr>
            <p:spPr bwMode="auto">
              <a:xfrm>
                <a:off x="3112" y="1359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1</a:t>
                </a:r>
                <a:endParaRPr lang="pt-BR"/>
              </a:p>
            </p:txBody>
          </p:sp>
          <p:sp>
            <p:nvSpPr>
              <p:cNvPr id="23623" name="Rectangle 186"/>
              <p:cNvSpPr>
                <a:spLocks noChangeArrowheads="1"/>
              </p:cNvSpPr>
              <p:nvPr/>
            </p:nvSpPr>
            <p:spPr bwMode="auto">
              <a:xfrm>
                <a:off x="2940" y="1359"/>
                <a:ext cx="92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21</a:t>
                </a:r>
                <a:endParaRPr lang="pt-BR"/>
              </a:p>
            </p:txBody>
          </p:sp>
          <p:sp>
            <p:nvSpPr>
              <p:cNvPr id="23624" name="Rectangle 187"/>
              <p:cNvSpPr>
                <a:spLocks noChangeArrowheads="1"/>
              </p:cNvSpPr>
              <p:nvPr/>
            </p:nvSpPr>
            <p:spPr bwMode="auto">
              <a:xfrm>
                <a:off x="4411" y="1164"/>
                <a:ext cx="45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1</a:t>
                </a:r>
                <a:endParaRPr lang="pt-BR"/>
              </a:p>
            </p:txBody>
          </p:sp>
          <p:sp>
            <p:nvSpPr>
              <p:cNvPr id="23625" name="Rectangle 188"/>
              <p:cNvSpPr>
                <a:spLocks noChangeArrowheads="1"/>
              </p:cNvSpPr>
              <p:nvPr/>
            </p:nvSpPr>
            <p:spPr bwMode="auto">
              <a:xfrm>
                <a:off x="4142" y="1164"/>
                <a:ext cx="46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n</a:t>
                </a:r>
                <a:endParaRPr lang="pt-BR"/>
              </a:p>
            </p:txBody>
          </p:sp>
          <p:sp>
            <p:nvSpPr>
              <p:cNvPr id="23626" name="Rectangle 189"/>
              <p:cNvSpPr>
                <a:spLocks noChangeArrowheads="1"/>
              </p:cNvSpPr>
              <p:nvPr/>
            </p:nvSpPr>
            <p:spPr bwMode="auto">
              <a:xfrm>
                <a:off x="4001" y="1164"/>
                <a:ext cx="46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 i="1">
                    <a:solidFill>
                      <a:srgbClr val="000000"/>
                    </a:solidFill>
                  </a:rPr>
                  <a:t>n</a:t>
                </a:r>
                <a:endParaRPr lang="pt-BR"/>
              </a:p>
            </p:txBody>
          </p:sp>
          <p:sp>
            <p:nvSpPr>
              <p:cNvPr id="23627" name="Rectangle 190"/>
              <p:cNvSpPr>
                <a:spLocks noChangeArrowheads="1"/>
              </p:cNvSpPr>
              <p:nvPr/>
            </p:nvSpPr>
            <p:spPr bwMode="auto">
              <a:xfrm>
                <a:off x="3960" y="1164"/>
                <a:ext cx="46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1</a:t>
                </a:r>
                <a:endParaRPr lang="pt-BR"/>
              </a:p>
            </p:txBody>
          </p:sp>
          <p:sp>
            <p:nvSpPr>
              <p:cNvPr id="23628" name="Rectangle 191"/>
              <p:cNvSpPr>
                <a:spLocks noChangeArrowheads="1"/>
              </p:cNvSpPr>
              <p:nvPr/>
            </p:nvSpPr>
            <p:spPr bwMode="auto">
              <a:xfrm>
                <a:off x="3502" y="1164"/>
                <a:ext cx="46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2</a:t>
                </a:r>
                <a:endParaRPr lang="pt-BR"/>
              </a:p>
            </p:txBody>
          </p:sp>
          <p:sp>
            <p:nvSpPr>
              <p:cNvPr id="23629" name="Rectangle 192"/>
              <p:cNvSpPr>
                <a:spLocks noChangeArrowheads="1"/>
              </p:cNvSpPr>
              <p:nvPr/>
            </p:nvSpPr>
            <p:spPr bwMode="auto">
              <a:xfrm>
                <a:off x="3323" y="1164"/>
                <a:ext cx="92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12</a:t>
                </a:r>
                <a:endParaRPr lang="pt-BR"/>
              </a:p>
            </p:txBody>
          </p:sp>
          <p:sp>
            <p:nvSpPr>
              <p:cNvPr id="23630" name="Rectangle 193"/>
              <p:cNvSpPr>
                <a:spLocks noChangeArrowheads="1"/>
              </p:cNvSpPr>
              <p:nvPr/>
            </p:nvSpPr>
            <p:spPr bwMode="auto">
              <a:xfrm>
                <a:off x="3108" y="1164"/>
                <a:ext cx="45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1</a:t>
                </a:r>
                <a:endParaRPr lang="pt-BR"/>
              </a:p>
            </p:txBody>
          </p:sp>
          <p:sp>
            <p:nvSpPr>
              <p:cNvPr id="23631" name="Rectangle 194"/>
              <p:cNvSpPr>
                <a:spLocks noChangeArrowheads="1"/>
              </p:cNvSpPr>
              <p:nvPr/>
            </p:nvSpPr>
            <p:spPr bwMode="auto">
              <a:xfrm>
                <a:off x="2935" y="1164"/>
                <a:ext cx="92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000">
                    <a:solidFill>
                      <a:srgbClr val="000000"/>
                    </a:solidFill>
                  </a:rPr>
                  <a:t>11</a:t>
                </a:r>
                <a:endParaRPr lang="pt-BR"/>
              </a:p>
            </p:txBody>
          </p:sp>
          <p:sp>
            <p:nvSpPr>
              <p:cNvPr id="23632" name="Rectangle 195"/>
              <p:cNvSpPr>
                <a:spLocks noChangeArrowheads="1"/>
              </p:cNvSpPr>
              <p:nvPr/>
            </p:nvSpPr>
            <p:spPr bwMode="auto">
              <a:xfrm>
                <a:off x="4376" y="1670"/>
                <a:ext cx="74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b</a:t>
                </a:r>
                <a:endParaRPr lang="pt-BR"/>
              </a:p>
            </p:txBody>
          </p:sp>
          <p:sp>
            <p:nvSpPr>
              <p:cNvPr id="23633" name="Rectangle 196"/>
              <p:cNvSpPr>
                <a:spLocks noChangeArrowheads="1"/>
              </p:cNvSpPr>
              <p:nvPr/>
            </p:nvSpPr>
            <p:spPr bwMode="auto">
              <a:xfrm>
                <a:off x="4154" y="1670"/>
                <a:ext cx="65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34" name="Rectangle 197"/>
              <p:cNvSpPr>
                <a:spLocks noChangeArrowheads="1"/>
              </p:cNvSpPr>
              <p:nvPr/>
            </p:nvSpPr>
            <p:spPr bwMode="auto">
              <a:xfrm>
                <a:off x="3947" y="1670"/>
                <a:ext cx="74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a</a:t>
                </a:r>
                <a:endParaRPr lang="pt-BR"/>
              </a:p>
            </p:txBody>
          </p:sp>
          <p:sp>
            <p:nvSpPr>
              <p:cNvPr id="23635" name="Rectangle 198"/>
              <p:cNvSpPr>
                <a:spLocks noChangeArrowheads="1"/>
              </p:cNvSpPr>
              <p:nvPr/>
            </p:nvSpPr>
            <p:spPr bwMode="auto">
              <a:xfrm>
                <a:off x="3494" y="1670"/>
                <a:ext cx="65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36" name="Rectangle 199"/>
              <p:cNvSpPr>
                <a:spLocks noChangeArrowheads="1"/>
              </p:cNvSpPr>
              <p:nvPr/>
            </p:nvSpPr>
            <p:spPr bwMode="auto">
              <a:xfrm>
                <a:off x="3282" y="1670"/>
                <a:ext cx="73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a</a:t>
                </a:r>
                <a:endParaRPr lang="pt-BR"/>
              </a:p>
            </p:txBody>
          </p:sp>
          <p:sp>
            <p:nvSpPr>
              <p:cNvPr id="23637" name="Rectangle 200"/>
              <p:cNvSpPr>
                <a:spLocks noChangeArrowheads="1"/>
              </p:cNvSpPr>
              <p:nvPr/>
            </p:nvSpPr>
            <p:spPr bwMode="auto">
              <a:xfrm>
                <a:off x="3075" y="1670"/>
                <a:ext cx="66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38" name="Rectangle 201"/>
              <p:cNvSpPr>
                <a:spLocks noChangeArrowheads="1"/>
              </p:cNvSpPr>
              <p:nvPr/>
            </p:nvSpPr>
            <p:spPr bwMode="auto">
              <a:xfrm>
                <a:off x="2871" y="1670"/>
                <a:ext cx="74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a</a:t>
                </a:r>
                <a:endParaRPr lang="pt-BR"/>
              </a:p>
            </p:txBody>
          </p:sp>
          <p:sp>
            <p:nvSpPr>
              <p:cNvPr id="23639" name="Rectangle 202"/>
              <p:cNvSpPr>
                <a:spLocks noChangeArrowheads="1"/>
              </p:cNvSpPr>
              <p:nvPr/>
            </p:nvSpPr>
            <p:spPr bwMode="auto">
              <a:xfrm>
                <a:off x="4345" y="1284"/>
                <a:ext cx="74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b</a:t>
                </a:r>
                <a:endParaRPr lang="pt-BR"/>
              </a:p>
            </p:txBody>
          </p:sp>
          <p:sp>
            <p:nvSpPr>
              <p:cNvPr id="23640" name="Rectangle 203"/>
              <p:cNvSpPr>
                <a:spLocks noChangeArrowheads="1"/>
              </p:cNvSpPr>
              <p:nvPr/>
            </p:nvSpPr>
            <p:spPr bwMode="auto">
              <a:xfrm>
                <a:off x="4099" y="1284"/>
                <a:ext cx="65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41" name="Rectangle 204"/>
              <p:cNvSpPr>
                <a:spLocks noChangeArrowheads="1"/>
              </p:cNvSpPr>
              <p:nvPr/>
            </p:nvSpPr>
            <p:spPr bwMode="auto">
              <a:xfrm>
                <a:off x="3904" y="1284"/>
                <a:ext cx="73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a</a:t>
                </a:r>
                <a:endParaRPr lang="pt-BR"/>
              </a:p>
            </p:txBody>
          </p:sp>
          <p:sp>
            <p:nvSpPr>
              <p:cNvPr id="23642" name="Rectangle 205"/>
              <p:cNvSpPr>
                <a:spLocks noChangeArrowheads="1"/>
              </p:cNvSpPr>
              <p:nvPr/>
            </p:nvSpPr>
            <p:spPr bwMode="auto">
              <a:xfrm>
                <a:off x="3450" y="1284"/>
                <a:ext cx="66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43" name="Rectangle 206"/>
              <p:cNvSpPr>
                <a:spLocks noChangeArrowheads="1"/>
              </p:cNvSpPr>
              <p:nvPr/>
            </p:nvSpPr>
            <p:spPr bwMode="auto">
              <a:xfrm>
                <a:off x="3262" y="1284"/>
                <a:ext cx="74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a</a:t>
                </a:r>
                <a:endParaRPr lang="pt-BR"/>
              </a:p>
            </p:txBody>
          </p:sp>
          <p:sp>
            <p:nvSpPr>
              <p:cNvPr id="23644" name="Rectangle 207"/>
              <p:cNvSpPr>
                <a:spLocks noChangeArrowheads="1"/>
              </p:cNvSpPr>
              <p:nvPr/>
            </p:nvSpPr>
            <p:spPr bwMode="auto">
              <a:xfrm>
                <a:off x="3055" y="1284"/>
                <a:ext cx="65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45" name="Rectangle 208"/>
              <p:cNvSpPr>
                <a:spLocks noChangeArrowheads="1"/>
              </p:cNvSpPr>
              <p:nvPr/>
            </p:nvSpPr>
            <p:spPr bwMode="auto">
              <a:xfrm>
                <a:off x="2871" y="1284"/>
                <a:ext cx="74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a</a:t>
                </a:r>
                <a:endParaRPr lang="pt-BR"/>
              </a:p>
            </p:txBody>
          </p:sp>
          <p:sp>
            <p:nvSpPr>
              <p:cNvPr id="23646" name="Rectangle 209"/>
              <p:cNvSpPr>
                <a:spLocks noChangeArrowheads="1"/>
              </p:cNvSpPr>
              <p:nvPr/>
            </p:nvSpPr>
            <p:spPr bwMode="auto">
              <a:xfrm>
                <a:off x="4354" y="1089"/>
                <a:ext cx="74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b</a:t>
                </a:r>
                <a:endParaRPr lang="pt-BR"/>
              </a:p>
            </p:txBody>
          </p:sp>
          <p:sp>
            <p:nvSpPr>
              <p:cNvPr id="23647" name="Rectangle 210"/>
              <p:cNvSpPr>
                <a:spLocks noChangeArrowheads="1"/>
              </p:cNvSpPr>
              <p:nvPr/>
            </p:nvSpPr>
            <p:spPr bwMode="auto">
              <a:xfrm>
                <a:off x="4082" y="1089"/>
                <a:ext cx="6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48" name="Rectangle 211"/>
              <p:cNvSpPr>
                <a:spLocks noChangeArrowheads="1"/>
              </p:cNvSpPr>
              <p:nvPr/>
            </p:nvSpPr>
            <p:spPr bwMode="auto">
              <a:xfrm>
                <a:off x="3896" y="1089"/>
                <a:ext cx="73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a</a:t>
                </a:r>
                <a:endParaRPr lang="pt-BR"/>
              </a:p>
            </p:txBody>
          </p:sp>
          <p:sp>
            <p:nvSpPr>
              <p:cNvPr id="23649" name="Rectangle 212"/>
              <p:cNvSpPr>
                <a:spLocks noChangeArrowheads="1"/>
              </p:cNvSpPr>
              <p:nvPr/>
            </p:nvSpPr>
            <p:spPr bwMode="auto">
              <a:xfrm>
                <a:off x="3442" y="1089"/>
                <a:ext cx="6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50" name="Rectangle 213"/>
              <p:cNvSpPr>
                <a:spLocks noChangeArrowheads="1"/>
              </p:cNvSpPr>
              <p:nvPr/>
            </p:nvSpPr>
            <p:spPr bwMode="auto">
              <a:xfrm>
                <a:off x="3258" y="1089"/>
                <a:ext cx="73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a</a:t>
                </a:r>
                <a:endParaRPr lang="pt-BR"/>
              </a:p>
            </p:txBody>
          </p:sp>
          <p:sp>
            <p:nvSpPr>
              <p:cNvPr id="23651" name="Rectangle 214"/>
              <p:cNvSpPr>
                <a:spLocks noChangeArrowheads="1"/>
              </p:cNvSpPr>
              <p:nvPr/>
            </p:nvSpPr>
            <p:spPr bwMode="auto">
              <a:xfrm>
                <a:off x="3051" y="1089"/>
                <a:ext cx="6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x</a:t>
                </a:r>
                <a:endParaRPr lang="pt-BR"/>
              </a:p>
            </p:txBody>
          </p:sp>
          <p:sp>
            <p:nvSpPr>
              <p:cNvPr id="23652" name="Rectangle 215"/>
              <p:cNvSpPr>
                <a:spLocks noChangeArrowheads="1"/>
              </p:cNvSpPr>
              <p:nvPr/>
            </p:nvSpPr>
            <p:spPr bwMode="auto">
              <a:xfrm>
                <a:off x="2871" y="1089"/>
                <a:ext cx="74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i="1">
                    <a:solidFill>
                      <a:srgbClr val="000000"/>
                    </a:solidFill>
                  </a:rPr>
                  <a:t>a</a:t>
                </a:r>
                <a:endParaRPr lang="pt-BR"/>
              </a:p>
            </p:txBody>
          </p:sp>
          <p:sp>
            <p:nvSpPr>
              <p:cNvPr id="23653" name="Rectangle 216"/>
              <p:cNvSpPr>
                <a:spLocks noChangeArrowheads="1"/>
              </p:cNvSpPr>
              <p:nvPr/>
            </p:nvSpPr>
            <p:spPr bwMode="auto">
              <a:xfrm>
                <a:off x="3707" y="1682"/>
                <a:ext cx="147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MT Extra" pitchFamily="18" charset="2"/>
                  </a:rPr>
                  <a:t>L</a:t>
                </a:r>
                <a:endParaRPr lang="pt-BR"/>
              </a:p>
            </p:txBody>
          </p:sp>
          <p:sp>
            <p:nvSpPr>
              <p:cNvPr id="23654" name="Rectangle 217"/>
              <p:cNvSpPr>
                <a:spLocks noChangeArrowheads="1"/>
              </p:cNvSpPr>
              <p:nvPr/>
            </p:nvSpPr>
            <p:spPr bwMode="auto">
              <a:xfrm>
                <a:off x="3585" y="1490"/>
                <a:ext cx="49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MT Extra" pitchFamily="18" charset="2"/>
                  </a:rPr>
                  <a:t>M</a:t>
                </a:r>
                <a:endParaRPr lang="pt-BR"/>
              </a:p>
            </p:txBody>
          </p:sp>
          <p:sp>
            <p:nvSpPr>
              <p:cNvPr id="23655" name="Rectangle 218"/>
              <p:cNvSpPr>
                <a:spLocks noChangeArrowheads="1"/>
              </p:cNvSpPr>
              <p:nvPr/>
            </p:nvSpPr>
            <p:spPr bwMode="auto">
              <a:xfrm>
                <a:off x="3663" y="1296"/>
                <a:ext cx="146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MT Extra" pitchFamily="18" charset="2"/>
                  </a:rPr>
                  <a:t>L</a:t>
                </a:r>
                <a:endParaRPr lang="pt-BR"/>
              </a:p>
            </p:txBody>
          </p:sp>
          <p:sp>
            <p:nvSpPr>
              <p:cNvPr id="23656" name="Rectangle 219"/>
              <p:cNvSpPr>
                <a:spLocks noChangeArrowheads="1"/>
              </p:cNvSpPr>
              <p:nvPr/>
            </p:nvSpPr>
            <p:spPr bwMode="auto">
              <a:xfrm>
                <a:off x="3655" y="1101"/>
                <a:ext cx="146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>
                    <a:solidFill>
                      <a:srgbClr val="000000"/>
                    </a:solidFill>
                    <a:latin typeface="MT Extra" pitchFamily="18" charset="2"/>
                  </a:rPr>
                  <a:t>L</a:t>
                </a:r>
                <a:endParaRPr lang="pt-BR"/>
              </a:p>
            </p:txBody>
          </p:sp>
        </p:grpSp>
        <p:sp>
          <p:nvSpPr>
            <p:cNvPr id="23586" name="Rectangle 221"/>
            <p:cNvSpPr>
              <a:spLocks noChangeArrowheads="1"/>
            </p:cNvSpPr>
            <p:nvPr/>
          </p:nvSpPr>
          <p:spPr bwMode="auto">
            <a:xfrm>
              <a:off x="5004" y="1270"/>
              <a:ext cx="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600">
                  <a:solidFill>
                    <a:srgbClr val="000000"/>
                  </a:solidFill>
                </a:rPr>
                <a:t>   </a:t>
              </a:r>
              <a:endParaRPr lang="pt-BR"/>
            </a:p>
          </p:txBody>
        </p:sp>
        <p:sp>
          <p:nvSpPr>
            <p:cNvPr id="23587" name="Rectangle 231"/>
            <p:cNvSpPr>
              <a:spLocks noChangeArrowheads="1"/>
            </p:cNvSpPr>
            <p:nvPr/>
          </p:nvSpPr>
          <p:spPr bwMode="auto">
            <a:xfrm>
              <a:off x="3651" y="1842"/>
              <a:ext cx="1146" cy="1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600">
                  <a:solidFill>
                    <a:srgbClr val="FF0000"/>
                  </a:solidFill>
                </a:rPr>
                <a:t>x</a:t>
              </a:r>
              <a:r>
                <a:rPr lang="pt-BR" sz="1600" baseline="-25000">
                  <a:solidFill>
                    <a:srgbClr val="FF0000"/>
                  </a:solidFill>
                </a:rPr>
                <a:t>j</a:t>
              </a:r>
              <a:r>
                <a:rPr lang="pt-BR" sz="1600">
                  <a:solidFill>
                    <a:srgbClr val="FF0000"/>
                  </a:solidFill>
                </a:rPr>
                <a:t>=0, 1, 2,...,</a:t>
              </a:r>
              <a:r>
                <a:rPr lang="pt-BR" sz="1600" i="1">
                  <a:solidFill>
                    <a:srgbClr val="000000"/>
                  </a:solidFill>
                </a:rPr>
                <a:t>   j=</a:t>
              </a:r>
              <a:r>
                <a:rPr lang="pt-BR" sz="1600">
                  <a:solidFill>
                    <a:srgbClr val="000000"/>
                  </a:solidFill>
                </a:rPr>
                <a:t>1</a:t>
              </a:r>
              <a:r>
                <a:rPr lang="pt-BR" sz="1600" i="1">
                  <a:solidFill>
                    <a:srgbClr val="000000"/>
                  </a:solidFill>
                </a:rPr>
                <a:t>,...,n</a:t>
              </a:r>
              <a:endParaRPr lang="pt-BR"/>
            </a:p>
          </p:txBody>
        </p:sp>
      </p:grpSp>
      <p:sp>
        <p:nvSpPr>
          <p:cNvPr id="229629" name="Rectangle 253"/>
          <p:cNvSpPr>
            <a:spLocks noChangeArrowheads="1"/>
          </p:cNvSpPr>
          <p:nvPr/>
        </p:nvSpPr>
        <p:spPr bwMode="auto">
          <a:xfrm>
            <a:off x="227013" y="3141663"/>
            <a:ext cx="55594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5000"/>
              </a:lnSpc>
            </a:pPr>
            <a:r>
              <a:rPr lang="en-GB" sz="1400" i="1">
                <a:solidFill>
                  <a:srgbClr val="FF0000"/>
                </a:solidFill>
                <a:latin typeface="Symbol" pitchFamily="18" charset="2"/>
              </a:rPr>
              <a:t>·       ·       ·       ·       ·       ·       ·       ·       ·       </a:t>
            </a:r>
          </a:p>
          <a:p>
            <a:pPr>
              <a:lnSpc>
                <a:spcPct val="155000"/>
              </a:lnSpc>
            </a:pPr>
            <a:r>
              <a:rPr lang="en-GB" sz="1400" i="1">
                <a:solidFill>
                  <a:srgbClr val="FF0000"/>
                </a:solidFill>
                <a:latin typeface="Symbol" pitchFamily="18" charset="2"/>
              </a:rPr>
              <a:t>·       ·       ·       ·       ·       ·       ·       ·       ·       ·       </a:t>
            </a:r>
          </a:p>
          <a:p>
            <a:pPr>
              <a:lnSpc>
                <a:spcPct val="155000"/>
              </a:lnSpc>
            </a:pPr>
            <a:r>
              <a:rPr lang="en-GB" sz="1400" i="1">
                <a:solidFill>
                  <a:srgbClr val="FF0000"/>
                </a:solidFill>
                <a:latin typeface="Symbol" pitchFamily="18" charset="2"/>
              </a:rPr>
              <a:t>·       ·       ·       ·       ·       ·       ·       ·       ·       ·       ·      </a:t>
            </a:r>
          </a:p>
          <a:p>
            <a:pPr>
              <a:lnSpc>
                <a:spcPct val="155000"/>
              </a:lnSpc>
            </a:pPr>
            <a:r>
              <a:rPr lang="en-GB" sz="1400" i="1">
                <a:solidFill>
                  <a:srgbClr val="FF0000"/>
                </a:solidFill>
                <a:latin typeface="Symbol" pitchFamily="18" charset="2"/>
              </a:rPr>
              <a:t>·       ·       ·       ·       ·       ·       ·       ·       ·       ·       ·       </a:t>
            </a:r>
          </a:p>
          <a:p>
            <a:pPr>
              <a:lnSpc>
                <a:spcPct val="155000"/>
              </a:lnSpc>
            </a:pPr>
            <a:r>
              <a:rPr lang="en-GB" sz="1400" i="1">
                <a:solidFill>
                  <a:srgbClr val="FF0000"/>
                </a:solidFill>
                <a:latin typeface="Symbol" pitchFamily="18" charset="2"/>
              </a:rPr>
              <a:t>·       ·       ·       ·       ·       ·       ·       ·       ·       ·       ·       ·</a:t>
            </a:r>
          </a:p>
          <a:p>
            <a:pPr>
              <a:lnSpc>
                <a:spcPct val="155000"/>
              </a:lnSpc>
            </a:pPr>
            <a:r>
              <a:rPr lang="en-GB" sz="1400" i="1">
                <a:solidFill>
                  <a:srgbClr val="FF0000"/>
                </a:solidFill>
                <a:latin typeface="Symbol" pitchFamily="18" charset="2"/>
              </a:rPr>
              <a:t>·       ·       ·       ·       ·       ·       ·       ·       ·       ·       ·       ·</a:t>
            </a:r>
          </a:p>
          <a:p>
            <a:pPr>
              <a:lnSpc>
                <a:spcPct val="155000"/>
              </a:lnSpc>
            </a:pPr>
            <a:r>
              <a:rPr lang="en-GB" sz="1400" i="1">
                <a:solidFill>
                  <a:srgbClr val="FF0000"/>
                </a:solidFill>
                <a:latin typeface="Symbol" pitchFamily="18" charset="2"/>
              </a:rPr>
              <a:t>·       ·       ·       ·       ·       ·       ·       ·       ·       ·       ·       ·</a:t>
            </a:r>
          </a:p>
          <a:p>
            <a:pPr>
              <a:lnSpc>
                <a:spcPct val="155000"/>
              </a:lnSpc>
            </a:pPr>
            <a:r>
              <a:rPr lang="en-GB" sz="1400" i="1">
                <a:solidFill>
                  <a:srgbClr val="FF0000"/>
                </a:solidFill>
                <a:latin typeface="Symbol" pitchFamily="18" charset="2"/>
              </a:rPr>
              <a:t>·       ·       ·       ·       ·       ·       ·       ·       ·       ·       ·       ·</a:t>
            </a:r>
          </a:p>
          <a:p>
            <a:pPr>
              <a:lnSpc>
                <a:spcPct val="155000"/>
              </a:lnSpc>
            </a:pPr>
            <a:r>
              <a:rPr lang="en-GB" sz="1400" i="1">
                <a:solidFill>
                  <a:srgbClr val="FF0000"/>
                </a:solidFill>
                <a:latin typeface="Symbol" pitchFamily="18" charset="2"/>
              </a:rPr>
              <a:t>·       ·       ·       ·       ·       ·       ·       ·       ·       ·       ·       ·</a:t>
            </a:r>
          </a:p>
          <a:p>
            <a:pPr>
              <a:lnSpc>
                <a:spcPct val="155000"/>
              </a:lnSpc>
            </a:pPr>
            <a:r>
              <a:rPr lang="en-GB" sz="1400" i="1">
                <a:solidFill>
                  <a:srgbClr val="FF0000"/>
                </a:solidFill>
                <a:latin typeface="Symbol" pitchFamily="18" charset="2"/>
              </a:rPr>
              <a:t>·       ·       ·       ·       ·       ·       ·       ·       ·       ·       ·       ·</a:t>
            </a:r>
          </a:p>
        </p:txBody>
      </p:sp>
      <p:grpSp>
        <p:nvGrpSpPr>
          <p:cNvPr id="15" name="Group 318"/>
          <p:cNvGrpSpPr>
            <a:grpSpLocks/>
          </p:cNvGrpSpPr>
          <p:nvPr/>
        </p:nvGrpSpPr>
        <p:grpSpPr bwMode="auto">
          <a:xfrm>
            <a:off x="4067175" y="3573463"/>
            <a:ext cx="3784600" cy="360362"/>
            <a:chOff x="2562" y="2251"/>
            <a:chExt cx="2384" cy="227"/>
          </a:xfrm>
        </p:grpSpPr>
        <p:sp>
          <p:nvSpPr>
            <p:cNvPr id="23576" name="Rectangle 4"/>
            <p:cNvSpPr>
              <a:spLocks noChangeArrowheads="1"/>
            </p:cNvSpPr>
            <p:nvPr/>
          </p:nvSpPr>
          <p:spPr bwMode="auto">
            <a:xfrm>
              <a:off x="3121" y="2251"/>
              <a:ext cx="18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i="1">
                  <a:solidFill>
                    <a:srgbClr val="FF0000"/>
                  </a:solidFill>
                </a:rPr>
                <a:t>solução ótima problema relaxado: </a:t>
              </a:r>
              <a:r>
                <a:rPr lang="en-GB" sz="1400" i="1"/>
                <a:t>x</a:t>
              </a:r>
              <a:r>
                <a:rPr lang="en-GB" sz="1400" i="1" baseline="-25000"/>
                <a:t>j</a:t>
              </a:r>
              <a:r>
                <a:rPr lang="en-GB" sz="1400">
                  <a:sym typeface="Symbol" pitchFamily="18" charset="2"/>
                </a:rPr>
                <a:t>0</a:t>
              </a:r>
              <a:r>
                <a:rPr lang="en-GB" sz="1400" i="1">
                  <a:solidFill>
                    <a:srgbClr val="FF0000"/>
                  </a:solidFill>
                </a:rPr>
                <a:t>  </a:t>
              </a:r>
              <a:endParaRPr lang="en-GB"/>
            </a:p>
          </p:txBody>
        </p:sp>
        <p:sp>
          <p:nvSpPr>
            <p:cNvPr id="23577" name="Line 269"/>
            <p:cNvSpPr>
              <a:spLocks noChangeShapeType="1"/>
            </p:cNvSpPr>
            <p:nvPr/>
          </p:nvSpPr>
          <p:spPr bwMode="auto">
            <a:xfrm flipH="1">
              <a:off x="2562" y="2341"/>
              <a:ext cx="454" cy="1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325"/>
          <p:cNvGrpSpPr>
            <a:grpSpLocks/>
          </p:cNvGrpSpPr>
          <p:nvPr/>
        </p:nvGrpSpPr>
        <p:grpSpPr bwMode="auto">
          <a:xfrm>
            <a:off x="3059113" y="2276475"/>
            <a:ext cx="1092200" cy="1647825"/>
            <a:chOff x="1927" y="1434"/>
            <a:chExt cx="688" cy="1038"/>
          </a:xfrm>
        </p:grpSpPr>
        <p:sp>
          <p:nvSpPr>
            <p:cNvPr id="23574" name="Rectangle 322"/>
            <p:cNvSpPr>
              <a:spLocks noChangeArrowheads="1"/>
            </p:cNvSpPr>
            <p:nvPr/>
          </p:nvSpPr>
          <p:spPr bwMode="auto">
            <a:xfrm>
              <a:off x="1927" y="1434"/>
              <a:ext cx="68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i="1">
                  <a:solidFill>
                    <a:srgbClr val="FF0000"/>
                  </a:solidFill>
                </a:rPr>
                <a:t>solução ótima  </a:t>
              </a:r>
              <a:endParaRPr lang="en-GB"/>
            </a:p>
          </p:txBody>
        </p:sp>
        <p:sp>
          <p:nvSpPr>
            <p:cNvPr id="23575" name="Line 323"/>
            <p:cNvSpPr>
              <a:spLocks noChangeShapeType="1"/>
            </p:cNvSpPr>
            <p:nvPr/>
          </p:nvSpPr>
          <p:spPr bwMode="auto">
            <a:xfrm rot="16499030" flipH="1">
              <a:off x="1944" y="1974"/>
              <a:ext cx="813" cy="1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339"/>
          <p:cNvGrpSpPr>
            <a:grpSpLocks/>
          </p:cNvGrpSpPr>
          <p:nvPr/>
        </p:nvGrpSpPr>
        <p:grpSpPr bwMode="auto">
          <a:xfrm>
            <a:off x="65088" y="3390900"/>
            <a:ext cx="4473575" cy="920750"/>
            <a:chOff x="41" y="2136"/>
            <a:chExt cx="2818" cy="580"/>
          </a:xfrm>
        </p:grpSpPr>
        <p:grpSp>
          <p:nvGrpSpPr>
            <p:cNvPr id="23568" name="Group 333"/>
            <p:cNvGrpSpPr>
              <a:grpSpLocks/>
            </p:cNvGrpSpPr>
            <p:nvPr/>
          </p:nvGrpSpPr>
          <p:grpSpPr bwMode="auto">
            <a:xfrm>
              <a:off x="41" y="2535"/>
              <a:ext cx="2812" cy="181"/>
              <a:chOff x="41" y="2535"/>
              <a:chExt cx="2812" cy="181"/>
            </a:xfrm>
          </p:grpSpPr>
          <p:sp>
            <p:nvSpPr>
              <p:cNvPr id="23572" name="Line 329"/>
              <p:cNvSpPr>
                <a:spLocks noChangeShapeType="1"/>
              </p:cNvSpPr>
              <p:nvPr/>
            </p:nvSpPr>
            <p:spPr bwMode="auto">
              <a:xfrm>
                <a:off x="41" y="2535"/>
                <a:ext cx="281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73" name="Line 330"/>
              <p:cNvSpPr>
                <a:spLocks noChangeShapeType="1"/>
              </p:cNvSpPr>
              <p:nvPr/>
            </p:nvSpPr>
            <p:spPr bwMode="auto">
              <a:xfrm>
                <a:off x="68" y="2535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569" name="Group 332"/>
            <p:cNvGrpSpPr>
              <a:grpSpLocks/>
            </p:cNvGrpSpPr>
            <p:nvPr/>
          </p:nvGrpSpPr>
          <p:grpSpPr bwMode="auto">
            <a:xfrm>
              <a:off x="47" y="2136"/>
              <a:ext cx="2812" cy="190"/>
              <a:chOff x="47" y="2136"/>
              <a:chExt cx="2812" cy="190"/>
            </a:xfrm>
          </p:grpSpPr>
          <p:sp>
            <p:nvSpPr>
              <p:cNvPr id="23570" name="Line 328"/>
              <p:cNvSpPr>
                <a:spLocks noChangeShapeType="1"/>
              </p:cNvSpPr>
              <p:nvPr/>
            </p:nvSpPr>
            <p:spPr bwMode="auto">
              <a:xfrm>
                <a:off x="47" y="2326"/>
                <a:ext cx="281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71" name="Line 331"/>
              <p:cNvSpPr>
                <a:spLocks noChangeShapeType="1"/>
              </p:cNvSpPr>
              <p:nvPr/>
            </p:nvSpPr>
            <p:spPr bwMode="auto">
              <a:xfrm flipV="1">
                <a:off x="68" y="2136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0" name="Group 337"/>
          <p:cNvGrpSpPr>
            <a:grpSpLocks/>
          </p:cNvGrpSpPr>
          <p:nvPr/>
        </p:nvGrpSpPr>
        <p:grpSpPr bwMode="auto">
          <a:xfrm>
            <a:off x="5148263" y="3429000"/>
            <a:ext cx="2303462" cy="576263"/>
            <a:chOff x="3243" y="2160"/>
            <a:chExt cx="1451" cy="363"/>
          </a:xfrm>
        </p:grpSpPr>
        <p:sp>
          <p:nvSpPr>
            <p:cNvPr id="23566" name="Line 335"/>
            <p:cNvSpPr>
              <a:spLocks noChangeShapeType="1"/>
            </p:cNvSpPr>
            <p:nvPr/>
          </p:nvSpPr>
          <p:spPr bwMode="auto">
            <a:xfrm>
              <a:off x="3243" y="2160"/>
              <a:ext cx="1451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567" name="Line 336"/>
            <p:cNvSpPr>
              <a:spLocks noChangeShapeType="1"/>
            </p:cNvSpPr>
            <p:nvPr/>
          </p:nvSpPr>
          <p:spPr bwMode="auto">
            <a:xfrm flipH="1">
              <a:off x="3243" y="2160"/>
              <a:ext cx="140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9714" name="Text Box 338"/>
          <p:cNvSpPr txBox="1">
            <a:spLocks noChangeArrowheads="1"/>
          </p:cNvSpPr>
          <p:nvPr/>
        </p:nvSpPr>
        <p:spPr bwMode="auto">
          <a:xfrm>
            <a:off x="179388" y="1557338"/>
            <a:ext cx="460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00FF"/>
                </a:solidFill>
              </a:rPr>
              <a:t>Métodos de enumeração implícita</a:t>
            </a:r>
          </a:p>
        </p:txBody>
      </p:sp>
      <p:sp>
        <p:nvSpPr>
          <p:cNvPr id="229716" name="Text Box 340"/>
          <p:cNvSpPr txBox="1">
            <a:spLocks noChangeArrowheads="1"/>
          </p:cNvSpPr>
          <p:nvPr/>
        </p:nvSpPr>
        <p:spPr bwMode="auto">
          <a:xfrm>
            <a:off x="5400675" y="4210050"/>
            <a:ext cx="399573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0000"/>
                </a:solidFill>
              </a:rPr>
              <a:t>divida &amp; conquiste: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0000FF"/>
                </a:solidFill>
              </a:rPr>
              <a:t>problemas ‘menores’ são resolvidos e usados para enumerar implicitamente (descartar) outros</a:t>
            </a:r>
          </a:p>
        </p:txBody>
      </p:sp>
      <p:sp>
        <p:nvSpPr>
          <p:cNvPr id="189" name="CaixaDeTexto 188"/>
          <p:cNvSpPr txBox="1"/>
          <p:nvPr/>
        </p:nvSpPr>
        <p:spPr>
          <a:xfrm>
            <a:off x="971600" y="260648"/>
            <a:ext cx="7560840" cy="618630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00FF"/>
                </a:solidFill>
              </a:rPr>
              <a:t>SBPO 2011 – Ubatuba SP</a:t>
            </a:r>
          </a:p>
          <a:p>
            <a:pPr>
              <a:defRPr/>
            </a:pPr>
            <a:r>
              <a:rPr lang="pt-BR" sz="3600" dirty="0">
                <a:solidFill>
                  <a:srgbClr val="0000FF"/>
                </a:solidFill>
              </a:rPr>
              <a:t>“Modelo para o planejamento tático integrado da produção e distribuição de papel e celulose”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3600" dirty="0">
                <a:solidFill>
                  <a:srgbClr val="0000FF"/>
                </a:solidFill>
                <a:latin typeface="Script MT Bold" pitchFamily="66" charset="0"/>
              </a:rPr>
              <a:t>3,3 milhões de variáveis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3600" dirty="0">
                <a:solidFill>
                  <a:srgbClr val="0000FF"/>
                </a:solidFill>
                <a:latin typeface="Script MT Bold" pitchFamily="66" charset="0"/>
              </a:rPr>
              <a:t>500 mil restrições</a:t>
            </a:r>
          </a:p>
          <a:p>
            <a:pPr>
              <a:defRPr/>
            </a:pPr>
            <a:r>
              <a:rPr lang="pt-BR" sz="3600" dirty="0">
                <a:solidFill>
                  <a:srgbClr val="0000FF"/>
                </a:solidFill>
                <a:latin typeface="Script MT Bold" pitchFamily="66" charset="0"/>
              </a:rPr>
              <a:t>Resolvido em </a:t>
            </a:r>
            <a:r>
              <a:rPr lang="pt-BR" sz="3600" dirty="0" smtClean="0">
                <a:solidFill>
                  <a:srgbClr val="0000FF"/>
                </a:solidFill>
                <a:latin typeface="Script MT Bold" pitchFamily="66" charset="0"/>
              </a:rPr>
              <a:t>45 </a:t>
            </a:r>
            <a:r>
              <a:rPr lang="pt-BR" sz="3600" dirty="0">
                <a:solidFill>
                  <a:srgbClr val="0000FF"/>
                </a:solidFill>
                <a:latin typeface="Script MT Bold" pitchFamily="66" charset="0"/>
              </a:rPr>
              <a:t>minutos </a:t>
            </a:r>
            <a:r>
              <a:rPr lang="pt-BR" sz="3600" dirty="0">
                <a:solidFill>
                  <a:srgbClr val="0000FF"/>
                </a:solidFill>
                <a:latin typeface="+mj-lt"/>
              </a:rPr>
              <a:t>(pacote CPLEX</a:t>
            </a:r>
            <a:r>
              <a:rPr lang="pt-BR" sz="3600" dirty="0" smtClean="0">
                <a:solidFill>
                  <a:srgbClr val="0000FF"/>
                </a:solidFill>
                <a:latin typeface="+mj-lt"/>
              </a:rPr>
              <a:t>). E se o pacote falhasse na resolução do problema? Nenhuma solução factível é encontrada após 24 horas de processamento? </a:t>
            </a:r>
            <a:endParaRPr lang="pt-BR" sz="36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0989 0.0143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629" grpId="0"/>
      <p:bldP spid="229714" grpId="0"/>
      <p:bldP spid="229716" grpId="0"/>
      <p:bldP spid="1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457200" y="685800"/>
          <a:ext cx="7924800" cy="4876800"/>
        </p:xfrm>
        <a:graphic>
          <a:graphicData uri="http://schemas.openxmlformats.org/presentationml/2006/ole">
            <p:oleObj spid="_x0000_s134146" name="Slide" r:id="rId4" imgW="6657840" imgH="4971960" progId="PowerPoint.Slide.8">
              <p:embed/>
            </p:oleObj>
          </a:graphicData>
        </a:graphic>
      </p:graphicFrame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67056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Prática</a:t>
            </a:r>
            <a:r>
              <a:rPr lang="pt-BR">
                <a:solidFill>
                  <a:schemeClr val="bg1"/>
                </a:solidFill>
              </a:rPr>
              <a:t>: Regras “inteligentes” e simples </a:t>
            </a:r>
            <a:r>
              <a:rPr lang="pt-BR"/>
              <a:t>(heurísticas)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 rot="-1502140">
            <a:off x="0" y="5562600"/>
            <a:ext cx="3048000" cy="466725"/>
          </a:xfrm>
          <a:prstGeom prst="rect">
            <a:avLst/>
          </a:prstGeom>
          <a:solidFill>
            <a:srgbClr val="0099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Decisões irrevogáveis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752600" y="64770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981200" y="5791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Regra 1</a:t>
            </a:r>
            <a:r>
              <a:rPr lang="pt-BR"/>
              <a:t>: Produza primeiro as peças mais numerosas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057400" y="64770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2057400" y="6248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Regra 2:</a:t>
            </a:r>
            <a:r>
              <a:rPr lang="pt-BR"/>
              <a:t> Produza primeiro as peças maiores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684" grpId="0" animBg="1" autoUpdateAnimBg="0"/>
      <p:bldP spid="199686" grpId="0" autoUpdateAnimBg="0"/>
      <p:bldP spid="19968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u="sng"/>
              <a:t>Solução 1</a:t>
            </a:r>
            <a:r>
              <a:rPr lang="pt-BR"/>
              <a:t>: </a:t>
            </a:r>
            <a:r>
              <a:rPr lang="pt-BR">
                <a:solidFill>
                  <a:srgbClr val="FF0000"/>
                </a:solidFill>
              </a:rPr>
              <a:t>regra 1: cortar primeiro as peças mais numerosas</a:t>
            </a:r>
            <a:endParaRPr lang="pt-BR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228600" y="12954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914400" y="12954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1600200" y="12954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2286000" y="12954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2971800" y="1295400"/>
            <a:ext cx="1371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4343400" y="1295400"/>
            <a:ext cx="6858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228600" y="895350"/>
            <a:ext cx="48006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228600" y="1600200"/>
            <a:ext cx="1371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1600200" y="1600200"/>
            <a:ext cx="1371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228600" y="1946275"/>
            <a:ext cx="2743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17" name="Rectangle 13"/>
          <p:cNvSpPr>
            <a:spLocks noChangeArrowheads="1"/>
          </p:cNvSpPr>
          <p:nvPr/>
        </p:nvSpPr>
        <p:spPr bwMode="auto">
          <a:xfrm>
            <a:off x="2971800" y="1600200"/>
            <a:ext cx="2057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18" name="Rectangle 14"/>
          <p:cNvSpPr>
            <a:spLocks noChangeArrowheads="1"/>
          </p:cNvSpPr>
          <p:nvPr/>
        </p:nvSpPr>
        <p:spPr bwMode="auto">
          <a:xfrm>
            <a:off x="2971800" y="1946275"/>
            <a:ext cx="2057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19" name="Rectangle 15"/>
          <p:cNvSpPr>
            <a:spLocks noChangeArrowheads="1"/>
          </p:cNvSpPr>
          <p:nvPr/>
        </p:nvSpPr>
        <p:spPr bwMode="auto">
          <a:xfrm>
            <a:off x="2971800" y="2362200"/>
            <a:ext cx="2743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3124200" y="243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peça não produzida</a:t>
            </a:r>
          </a:p>
        </p:txBody>
      </p:sp>
      <p:sp>
        <p:nvSpPr>
          <p:cNvPr id="200721" name="Text Box 17"/>
          <p:cNvSpPr txBox="1">
            <a:spLocks noChangeArrowheads="1"/>
          </p:cNvSpPr>
          <p:nvPr/>
        </p:nvSpPr>
        <p:spPr bwMode="auto">
          <a:xfrm>
            <a:off x="76200" y="3200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u="sng"/>
              <a:t>Solução 2</a:t>
            </a:r>
            <a:r>
              <a:rPr lang="pt-BR"/>
              <a:t>: </a:t>
            </a:r>
            <a:r>
              <a:rPr lang="pt-BR">
                <a:solidFill>
                  <a:srgbClr val="FF0000"/>
                </a:solidFill>
              </a:rPr>
              <a:t>regra 2: cortar primeiro as peças maiores</a:t>
            </a:r>
            <a:endParaRPr lang="pt-BR"/>
          </a:p>
        </p:txBody>
      </p:sp>
      <p:sp>
        <p:nvSpPr>
          <p:cNvPr id="200722" name="Rectangle 18"/>
          <p:cNvSpPr>
            <a:spLocks noChangeArrowheads="1"/>
          </p:cNvSpPr>
          <p:nvPr/>
        </p:nvSpPr>
        <p:spPr bwMode="auto">
          <a:xfrm>
            <a:off x="228600" y="3810000"/>
            <a:ext cx="48006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23" name="Rectangle 19"/>
          <p:cNvSpPr>
            <a:spLocks noChangeArrowheads="1"/>
          </p:cNvSpPr>
          <p:nvPr/>
        </p:nvSpPr>
        <p:spPr bwMode="auto">
          <a:xfrm>
            <a:off x="228600" y="4191000"/>
            <a:ext cx="2743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24" name="Rectangle 20"/>
          <p:cNvSpPr>
            <a:spLocks noChangeArrowheads="1"/>
          </p:cNvSpPr>
          <p:nvPr/>
        </p:nvSpPr>
        <p:spPr bwMode="auto">
          <a:xfrm>
            <a:off x="228600" y="4572000"/>
            <a:ext cx="2743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25" name="Rectangle 21"/>
          <p:cNvSpPr>
            <a:spLocks noChangeArrowheads="1"/>
          </p:cNvSpPr>
          <p:nvPr/>
        </p:nvSpPr>
        <p:spPr bwMode="auto">
          <a:xfrm>
            <a:off x="2971800" y="4191000"/>
            <a:ext cx="1371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26" name="Rectangle 22"/>
          <p:cNvSpPr>
            <a:spLocks noChangeArrowheads="1"/>
          </p:cNvSpPr>
          <p:nvPr/>
        </p:nvSpPr>
        <p:spPr bwMode="auto">
          <a:xfrm>
            <a:off x="2971800" y="4572000"/>
            <a:ext cx="1371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4343400" y="41910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28" name="Rectangle 24"/>
          <p:cNvSpPr>
            <a:spLocks noChangeArrowheads="1"/>
          </p:cNvSpPr>
          <p:nvPr/>
        </p:nvSpPr>
        <p:spPr bwMode="auto">
          <a:xfrm>
            <a:off x="4343400" y="45720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29" name="Rectangle 25"/>
          <p:cNvSpPr>
            <a:spLocks noChangeArrowheads="1"/>
          </p:cNvSpPr>
          <p:nvPr/>
        </p:nvSpPr>
        <p:spPr bwMode="auto">
          <a:xfrm>
            <a:off x="228600" y="4953000"/>
            <a:ext cx="1371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30" name="Rectangle 26"/>
          <p:cNvSpPr>
            <a:spLocks noChangeArrowheads="1"/>
          </p:cNvSpPr>
          <p:nvPr/>
        </p:nvSpPr>
        <p:spPr bwMode="auto">
          <a:xfrm>
            <a:off x="2286000" y="49530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31" name="Rectangle 27"/>
          <p:cNvSpPr>
            <a:spLocks noChangeArrowheads="1"/>
          </p:cNvSpPr>
          <p:nvPr/>
        </p:nvSpPr>
        <p:spPr bwMode="auto">
          <a:xfrm>
            <a:off x="1600200" y="49530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32" name="Rectangle 28"/>
          <p:cNvSpPr>
            <a:spLocks noChangeArrowheads="1"/>
          </p:cNvSpPr>
          <p:nvPr/>
        </p:nvSpPr>
        <p:spPr bwMode="auto">
          <a:xfrm>
            <a:off x="2971800" y="4953000"/>
            <a:ext cx="2057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 rot="-2704742">
            <a:off x="0" y="55626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prática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0" y="63246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Em geral, não há regras simples para uma boa solução! 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5638800" y="426720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accent2"/>
                </a:solidFill>
              </a:rPr>
              <a:t>todas peças podem</a:t>
            </a:r>
          </a:p>
          <a:p>
            <a:r>
              <a:rPr lang="pt-BR">
                <a:solidFill>
                  <a:schemeClr val="accent2"/>
                </a:solidFill>
              </a:rPr>
              <a:t> ser produzidas</a:t>
            </a:r>
            <a:endParaRPr lang="pt-BR"/>
          </a:p>
        </p:txBody>
      </p:sp>
      <p:sp>
        <p:nvSpPr>
          <p:cNvPr id="200737" name="Rectangle 33"/>
          <p:cNvSpPr>
            <a:spLocks noChangeArrowheads="1"/>
          </p:cNvSpPr>
          <p:nvPr/>
        </p:nvSpPr>
        <p:spPr bwMode="auto">
          <a:xfrm>
            <a:off x="6226175" y="914400"/>
            <a:ext cx="2743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38" name="Rectangle 34"/>
          <p:cNvSpPr>
            <a:spLocks noChangeArrowheads="1"/>
          </p:cNvSpPr>
          <p:nvPr/>
        </p:nvSpPr>
        <p:spPr bwMode="auto">
          <a:xfrm>
            <a:off x="6394450" y="1108075"/>
            <a:ext cx="2743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39" name="Rectangle 35"/>
          <p:cNvSpPr>
            <a:spLocks noChangeArrowheads="1"/>
          </p:cNvSpPr>
          <p:nvPr/>
        </p:nvSpPr>
        <p:spPr bwMode="auto">
          <a:xfrm>
            <a:off x="6400800" y="1447800"/>
            <a:ext cx="1371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40" name="Rectangle 36"/>
          <p:cNvSpPr>
            <a:spLocks noChangeArrowheads="1"/>
          </p:cNvSpPr>
          <p:nvPr/>
        </p:nvSpPr>
        <p:spPr bwMode="auto">
          <a:xfrm>
            <a:off x="6553200" y="1635125"/>
            <a:ext cx="1371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41" name="Rectangle 37"/>
          <p:cNvSpPr>
            <a:spLocks noChangeArrowheads="1"/>
          </p:cNvSpPr>
          <p:nvPr/>
        </p:nvSpPr>
        <p:spPr bwMode="auto">
          <a:xfrm>
            <a:off x="6705600" y="1822450"/>
            <a:ext cx="1371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42" name="Rectangle 38"/>
          <p:cNvSpPr>
            <a:spLocks noChangeArrowheads="1"/>
          </p:cNvSpPr>
          <p:nvPr/>
        </p:nvSpPr>
        <p:spPr bwMode="auto">
          <a:xfrm>
            <a:off x="6400800" y="2074863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43" name="Rectangle 39"/>
          <p:cNvSpPr>
            <a:spLocks noChangeArrowheads="1"/>
          </p:cNvSpPr>
          <p:nvPr/>
        </p:nvSpPr>
        <p:spPr bwMode="auto">
          <a:xfrm>
            <a:off x="6553200" y="2262188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44" name="Rectangle 40"/>
          <p:cNvSpPr>
            <a:spLocks noChangeArrowheads="1"/>
          </p:cNvSpPr>
          <p:nvPr/>
        </p:nvSpPr>
        <p:spPr bwMode="auto">
          <a:xfrm>
            <a:off x="6705600" y="2449513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45" name="Rectangle 41"/>
          <p:cNvSpPr>
            <a:spLocks noChangeArrowheads="1"/>
          </p:cNvSpPr>
          <p:nvPr/>
        </p:nvSpPr>
        <p:spPr bwMode="auto">
          <a:xfrm>
            <a:off x="6858000" y="26543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46" name="AutoShape 42"/>
          <p:cNvSpPr>
            <a:spLocks/>
          </p:cNvSpPr>
          <p:nvPr/>
        </p:nvSpPr>
        <p:spPr bwMode="auto">
          <a:xfrm>
            <a:off x="5257800" y="4191000"/>
            <a:ext cx="152400" cy="9906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0747" name="Text Box 43"/>
          <p:cNvSpPr txBox="1">
            <a:spLocks noChangeArrowheads="1"/>
          </p:cNvSpPr>
          <p:nvPr/>
        </p:nvSpPr>
        <p:spPr bwMode="auto">
          <a:xfrm>
            <a:off x="1219200" y="5410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Indústria de molas:</a:t>
            </a:r>
            <a:r>
              <a:rPr lang="en-GB"/>
              <a:t> produza primeiro as mais numerosas (?)</a:t>
            </a:r>
          </a:p>
        </p:txBody>
      </p:sp>
      <p:sp>
        <p:nvSpPr>
          <p:cNvPr id="200748" name="Text Box 44"/>
          <p:cNvSpPr txBox="1">
            <a:spLocks noChangeArrowheads="1"/>
          </p:cNvSpPr>
          <p:nvPr/>
        </p:nvSpPr>
        <p:spPr bwMode="auto">
          <a:xfrm>
            <a:off x="1219200" y="5791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Fundição:</a:t>
            </a:r>
            <a:r>
              <a:rPr lang="en-GB"/>
              <a:t> produza primeiro as mais pesadas (?)</a:t>
            </a:r>
          </a:p>
        </p:txBody>
      </p:sp>
      <p:sp>
        <p:nvSpPr>
          <p:cNvPr id="200749" name="Text Box 45"/>
          <p:cNvSpPr txBox="1">
            <a:spLocks noChangeArrowheads="1"/>
          </p:cNvSpPr>
          <p:nvPr/>
        </p:nvSpPr>
        <p:spPr bwMode="auto">
          <a:xfrm>
            <a:off x="1219200" y="4953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3 barras em estoque</a:t>
            </a:r>
          </a:p>
        </p:txBody>
      </p:sp>
      <p:sp>
        <p:nvSpPr>
          <p:cNvPr id="200750" name="Text Box 46"/>
          <p:cNvSpPr txBox="1">
            <a:spLocks noChangeArrowheads="1"/>
          </p:cNvSpPr>
          <p:nvPr/>
        </p:nvSpPr>
        <p:spPr bwMode="auto">
          <a:xfrm>
            <a:off x="6838950" y="495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demanda</a:t>
            </a:r>
          </a:p>
        </p:txBody>
      </p:sp>
      <p:sp>
        <p:nvSpPr>
          <p:cNvPr id="200751" name="Text Box 47"/>
          <p:cNvSpPr txBox="1">
            <a:spLocks noChangeArrowheads="1"/>
          </p:cNvSpPr>
          <p:nvPr/>
        </p:nvSpPr>
        <p:spPr bwMode="auto">
          <a:xfrm>
            <a:off x="5938838" y="8366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4</a:t>
            </a:r>
          </a:p>
        </p:txBody>
      </p:sp>
      <p:sp>
        <p:nvSpPr>
          <p:cNvPr id="200752" name="Text Box 48"/>
          <p:cNvSpPr txBox="1">
            <a:spLocks noChangeArrowheads="1"/>
          </p:cNvSpPr>
          <p:nvPr/>
        </p:nvSpPr>
        <p:spPr bwMode="auto">
          <a:xfrm>
            <a:off x="6180138" y="136366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2</a:t>
            </a:r>
          </a:p>
        </p:txBody>
      </p:sp>
      <p:sp>
        <p:nvSpPr>
          <p:cNvPr id="200753" name="Text Box 49"/>
          <p:cNvSpPr txBox="1">
            <a:spLocks noChangeArrowheads="1"/>
          </p:cNvSpPr>
          <p:nvPr/>
        </p:nvSpPr>
        <p:spPr bwMode="auto">
          <a:xfrm>
            <a:off x="6154738" y="19939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1</a:t>
            </a:r>
          </a:p>
        </p:txBody>
      </p:sp>
      <p:sp>
        <p:nvSpPr>
          <p:cNvPr id="200754" name="Text Box 50"/>
          <p:cNvSpPr txBox="1">
            <a:spLocks noChangeArrowheads="1"/>
          </p:cNvSpPr>
          <p:nvPr/>
        </p:nvSpPr>
        <p:spPr bwMode="auto">
          <a:xfrm>
            <a:off x="-28575" y="765175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0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0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7" dur="5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20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500"/>
                                        <p:tgtEl>
                                          <p:spTgt spid="20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7" dur="500"/>
                                        <p:tgtEl>
                                          <p:spTgt spid="20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20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0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20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20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3" dur="500"/>
                                        <p:tgtEl>
                                          <p:spTgt spid="20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7" dur="500"/>
                                        <p:tgtEl>
                                          <p:spTgt spid="20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0" dur="500"/>
                                        <p:tgtEl>
                                          <p:spTgt spid="20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20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20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7" grpId="0" animBg="1"/>
      <p:bldP spid="200708" grpId="0" animBg="1"/>
      <p:bldP spid="200709" grpId="0" animBg="1"/>
      <p:bldP spid="200710" grpId="0" animBg="1"/>
      <p:bldP spid="200711" grpId="0" animBg="1"/>
      <p:bldP spid="200712" grpId="0" animBg="1"/>
      <p:bldP spid="200713" grpId="0" animBg="1"/>
      <p:bldP spid="200714" grpId="0" animBg="1"/>
      <p:bldP spid="200715" grpId="0" animBg="1"/>
      <p:bldP spid="200716" grpId="0" animBg="1"/>
      <p:bldP spid="200717" grpId="0" animBg="1"/>
      <p:bldP spid="200718" grpId="0" animBg="1"/>
      <p:bldP spid="200719" grpId="0" animBg="1"/>
      <p:bldP spid="200720" grpId="0" autoUpdateAnimBg="0"/>
      <p:bldP spid="200721" grpId="0" autoUpdateAnimBg="0"/>
      <p:bldP spid="200722" grpId="0" animBg="1"/>
      <p:bldP spid="200723" grpId="0" animBg="1"/>
      <p:bldP spid="200724" grpId="0" animBg="1"/>
      <p:bldP spid="200725" grpId="0" animBg="1"/>
      <p:bldP spid="200726" grpId="0" animBg="1"/>
      <p:bldP spid="200727" grpId="0" animBg="1"/>
      <p:bldP spid="200728" grpId="0" animBg="1"/>
      <p:bldP spid="200729" grpId="0" animBg="1"/>
      <p:bldP spid="200730" grpId="0" animBg="1"/>
      <p:bldP spid="200731" grpId="0" animBg="1"/>
      <p:bldP spid="200732" grpId="0" animBg="1"/>
      <p:bldP spid="200733" grpId="0" animBg="1" autoUpdateAnimBg="0"/>
      <p:bldP spid="200734" grpId="0" autoUpdateAnimBg="0"/>
      <p:bldP spid="200736" grpId="0" autoUpdateAnimBg="0"/>
      <p:bldP spid="200737" grpId="0" animBg="1"/>
      <p:bldP spid="200738" grpId="0" animBg="1"/>
      <p:bldP spid="200739" grpId="0" animBg="1"/>
      <p:bldP spid="200740" grpId="0" animBg="1"/>
      <p:bldP spid="200741" grpId="0" animBg="1"/>
      <p:bldP spid="200742" grpId="0" animBg="1"/>
      <p:bldP spid="200743" grpId="0" animBg="1"/>
      <p:bldP spid="200744" grpId="0" animBg="1"/>
      <p:bldP spid="200745" grpId="0" animBg="1"/>
      <p:bldP spid="200746" grpId="0" animBg="1"/>
      <p:bldP spid="200747" grpId="0" autoUpdateAnimBg="0"/>
      <p:bldP spid="200748" grpId="0" autoUpdateAnimBg="0"/>
      <p:bldP spid="200749" grpId="0" autoUpdateAnimBg="0"/>
      <p:bldP spid="200750" grpId="0" autoUpdateAnimBg="0"/>
      <p:bldP spid="200752" grpId="0" build="allAtOnce"/>
      <p:bldP spid="200753" grpId="0" build="allAtOnce"/>
      <p:bldP spid="2007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-1295400" y="5589588"/>
            <a:ext cx="1043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just">
              <a:spcAft>
                <a:spcPts val="600"/>
              </a:spcAft>
            </a:pPr>
            <a:r>
              <a:rPr lang="pt-BR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pt-BR">
                <a:solidFill>
                  <a:srgbClr val="000000"/>
                </a:solidFill>
              </a:rPr>
              <a:t> </a:t>
            </a:r>
            <a:r>
              <a:rPr lang="pt-BR">
                <a:solidFill>
                  <a:schemeClr val="accent2"/>
                </a:solidFill>
              </a:rPr>
              <a:t>aplicações financeiras</a:t>
            </a:r>
            <a:r>
              <a:rPr lang="pt-BR">
                <a:solidFill>
                  <a:srgbClr val="000000"/>
                </a:solidFill>
              </a:rPr>
              <a:t>: otimização do fluxo de caixa, análise de carteiras de investimento.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Aft>
                <a:spcPts val="600"/>
              </a:spcAft>
              <a:buFont typeface="Symbol" pitchFamily="18" charset="2"/>
              <a:buChar char="·"/>
            </a:pPr>
            <a:r>
              <a:rPr lang="pt-BR" b="1" i="1">
                <a:solidFill>
                  <a:srgbClr val="0000FF"/>
                </a:solidFill>
              </a:rPr>
              <a:t>Primeiras aplicações industriais: </a:t>
            </a:r>
            <a:endParaRPr lang="en-GB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-1143000" y="601663"/>
            <a:ext cx="1051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spcAft>
                <a:spcPts val="600"/>
              </a:spcAft>
            </a:pPr>
            <a:r>
              <a:rPr lang="pt-BR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pt-BR">
                <a:solidFill>
                  <a:schemeClr val="accent2"/>
                </a:solidFill>
              </a:rPr>
              <a:t>indústria de petróleo</a:t>
            </a:r>
            <a:r>
              <a:rPr lang="pt-BR">
                <a:solidFill>
                  <a:srgbClr val="000000"/>
                </a:solidFill>
              </a:rPr>
              <a:t>: extração, refinamento, mistura e distribuição.</a:t>
            </a:r>
            <a:endParaRPr lang="en-GB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-1143000" y="1295400"/>
            <a:ext cx="1028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spcAft>
                <a:spcPts val="600"/>
              </a:spcAft>
            </a:pPr>
            <a:r>
              <a:rPr lang="pt-BR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pt-BR">
                <a:solidFill>
                  <a:srgbClr val="000000"/>
                </a:solidFill>
              </a:rPr>
              <a:t> </a:t>
            </a:r>
            <a:r>
              <a:rPr lang="pt-BR">
                <a:solidFill>
                  <a:srgbClr val="FF0000"/>
                </a:solidFill>
              </a:rPr>
              <a:t>indústria de alimentos</a:t>
            </a:r>
            <a:r>
              <a:rPr lang="pt-BR">
                <a:solidFill>
                  <a:srgbClr val="000000"/>
                </a:solidFill>
              </a:rPr>
              <a:t>: ração animal (problema da mistura).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-1143000" y="1989138"/>
            <a:ext cx="1028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spcAft>
                <a:spcPts val="600"/>
              </a:spcAft>
            </a:pPr>
            <a:r>
              <a:rPr lang="pt-BR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pt-BR">
                <a:solidFill>
                  <a:srgbClr val="000000"/>
                </a:solidFill>
              </a:rPr>
              <a:t> </a:t>
            </a:r>
            <a:r>
              <a:rPr lang="pt-BR">
                <a:solidFill>
                  <a:schemeClr val="accent2"/>
                </a:solidFill>
              </a:rPr>
              <a:t>planejamento da produção</a:t>
            </a:r>
            <a:r>
              <a:rPr lang="pt-BR">
                <a:solidFill>
                  <a:srgbClr val="000000"/>
                </a:solidFill>
              </a:rPr>
              <a:t>: dimensionamento de lotes  (o que, quando e quanto produzir?).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-1295400" y="3116263"/>
            <a:ext cx="1043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spcAft>
                <a:spcPts val="600"/>
              </a:spcAft>
            </a:pPr>
            <a:r>
              <a:rPr lang="pt-BR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pt-BR">
                <a:solidFill>
                  <a:srgbClr val="000000"/>
                </a:solidFill>
              </a:rPr>
              <a:t> </a:t>
            </a:r>
            <a:r>
              <a:rPr lang="pt-BR">
                <a:solidFill>
                  <a:schemeClr val="accent1"/>
                </a:solidFill>
              </a:rPr>
              <a:t>indústria siderúrgica</a:t>
            </a:r>
            <a:r>
              <a:rPr lang="pt-BR">
                <a:solidFill>
                  <a:srgbClr val="000000"/>
                </a:solidFill>
              </a:rPr>
              <a:t>: ligas metálicas (problema da mistura).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-1295400" y="4581525"/>
            <a:ext cx="1043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spcAft>
                <a:spcPts val="600"/>
              </a:spcAft>
            </a:pPr>
            <a:r>
              <a:rPr lang="pt-BR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pt-BR">
                <a:solidFill>
                  <a:srgbClr val="000000"/>
                </a:solidFill>
              </a:rPr>
              <a:t> </a:t>
            </a:r>
            <a:r>
              <a:rPr lang="pt-BR">
                <a:solidFill>
                  <a:srgbClr val="FF0000"/>
                </a:solidFill>
              </a:rPr>
              <a:t>indústrias de móveis</a:t>
            </a:r>
            <a:r>
              <a:rPr lang="pt-BR">
                <a:solidFill>
                  <a:srgbClr val="000000"/>
                </a:solidFill>
              </a:rPr>
              <a:t>: otimização do processo de cortagem de placas retangulares.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-1295400" y="3908425"/>
            <a:ext cx="1043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spcAft>
                <a:spcPts val="600"/>
              </a:spcAft>
            </a:pPr>
            <a:r>
              <a:rPr lang="pt-BR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pt-BR">
                <a:solidFill>
                  <a:srgbClr val="000000"/>
                </a:solidFill>
              </a:rPr>
              <a:t> </a:t>
            </a:r>
            <a:r>
              <a:rPr lang="pt-BR">
                <a:solidFill>
                  <a:srgbClr val="FF0000"/>
                </a:solidFill>
              </a:rPr>
              <a:t>indústria de papel</a:t>
            </a:r>
            <a:r>
              <a:rPr lang="pt-BR">
                <a:solidFill>
                  <a:srgbClr val="000000"/>
                </a:solidFill>
              </a:rPr>
              <a:t>: otimização do processo de cortagem de bobinas.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autoUpdateAnimBg="0"/>
      <p:bldP spid="49156" grpId="0" autoUpdateAnimBg="0"/>
      <p:bldP spid="49157" grpId="0" autoUpdateAnimBg="0"/>
      <p:bldP spid="49158" grpId="0" autoUpdateAnimBg="0"/>
      <p:bldP spid="49159" grpId="0" autoUpdateAnimBg="0"/>
      <p:bldP spid="49160" grpId="0" autoUpdateAnimBg="0"/>
      <p:bldP spid="4916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-152400" y="-38100"/>
          <a:ext cx="8890000" cy="6667500"/>
        </p:xfrm>
        <a:graphic>
          <a:graphicData uri="http://schemas.openxmlformats.org/presentationml/2006/ole">
            <p:oleObj spid="_x0000_s4098" name="Slide" r:id="rId4" imgW="4571116" imgH="3428159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828800" y="2955925"/>
            <a:ext cx="601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Planejamento de operações de captação e armazenagem de água em redes urbanas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95288" y="188913"/>
            <a:ext cx="7777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Planejamento </a:t>
            </a:r>
            <a:endParaRPr lang="pt-BR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grpSp>
        <p:nvGrpSpPr>
          <p:cNvPr id="3" name="Grupo 50"/>
          <p:cNvGrpSpPr>
            <a:grpSpLocks/>
          </p:cNvGrpSpPr>
          <p:nvPr/>
        </p:nvGrpSpPr>
        <p:grpSpPr bwMode="auto">
          <a:xfrm flipH="1">
            <a:off x="7885113" y="2889250"/>
            <a:ext cx="863600" cy="1187450"/>
            <a:chOff x="395288" y="2744924"/>
            <a:chExt cx="864344" cy="1188132"/>
          </a:xfrm>
        </p:grpSpPr>
        <p:sp>
          <p:nvSpPr>
            <p:cNvPr id="52" name="Seta em forma de U 51"/>
            <p:cNvSpPr/>
            <p:nvPr/>
          </p:nvSpPr>
          <p:spPr>
            <a:xfrm>
              <a:off x="600571" y="2744924"/>
              <a:ext cx="659061" cy="720080"/>
            </a:xfrm>
            <a:prstGeom prst="utur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riângulo isósceles 52"/>
            <p:cNvSpPr/>
            <p:nvPr/>
          </p:nvSpPr>
          <p:spPr>
            <a:xfrm>
              <a:off x="395288" y="2924944"/>
              <a:ext cx="517805" cy="1008112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upo 47"/>
          <p:cNvGrpSpPr>
            <a:grpSpLocks/>
          </p:cNvGrpSpPr>
          <p:nvPr/>
        </p:nvGrpSpPr>
        <p:grpSpPr bwMode="auto">
          <a:xfrm flipH="1">
            <a:off x="4211638" y="1989138"/>
            <a:ext cx="1203325" cy="1187450"/>
            <a:chOff x="395288" y="2744924"/>
            <a:chExt cx="864344" cy="1188132"/>
          </a:xfrm>
        </p:grpSpPr>
        <p:sp>
          <p:nvSpPr>
            <p:cNvPr id="49" name="Seta em forma de U 48"/>
            <p:cNvSpPr/>
            <p:nvPr/>
          </p:nvSpPr>
          <p:spPr>
            <a:xfrm>
              <a:off x="600571" y="2744924"/>
              <a:ext cx="659061" cy="720080"/>
            </a:xfrm>
            <a:prstGeom prst="utur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Triângulo isósceles 49"/>
            <p:cNvSpPr/>
            <p:nvPr/>
          </p:nvSpPr>
          <p:spPr>
            <a:xfrm>
              <a:off x="395288" y="2924944"/>
              <a:ext cx="517805" cy="1008112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Fluxograma: Operação manual 4"/>
          <p:cNvSpPr/>
          <p:nvPr/>
        </p:nvSpPr>
        <p:spPr>
          <a:xfrm>
            <a:off x="3851920" y="2276872"/>
            <a:ext cx="1728192" cy="1008112"/>
          </a:xfrm>
          <a:prstGeom prst="flowChartManualOper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luxograma: Atraso 5"/>
          <p:cNvSpPr/>
          <p:nvPr/>
        </p:nvSpPr>
        <p:spPr>
          <a:xfrm rot="5400000">
            <a:off x="7236296" y="2924944"/>
            <a:ext cx="792088" cy="1800200"/>
          </a:xfrm>
          <a:prstGeom prst="flowChartDela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Conector reto 11"/>
          <p:cNvCxnSpPr/>
          <p:nvPr/>
        </p:nvCxnSpPr>
        <p:spPr>
          <a:xfrm>
            <a:off x="1476375" y="5229225"/>
            <a:ext cx="1655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628775" y="5381625"/>
            <a:ext cx="1655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403350" y="5534025"/>
            <a:ext cx="1655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403350" y="5661025"/>
            <a:ext cx="1655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1535113" y="5129213"/>
            <a:ext cx="479425" cy="442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1787525" y="5030788"/>
            <a:ext cx="481013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2076450" y="5060950"/>
            <a:ext cx="479425" cy="64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>
            <a:off x="2363788" y="5084763"/>
            <a:ext cx="479425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>
            <a:off x="2670175" y="5199063"/>
            <a:ext cx="395288" cy="536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entágono regular 23"/>
          <p:cNvSpPr/>
          <p:nvPr/>
        </p:nvSpPr>
        <p:spPr>
          <a:xfrm>
            <a:off x="3557588" y="4581525"/>
            <a:ext cx="2535237" cy="1223963"/>
          </a:xfrm>
          <a:prstGeom prst="pen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isometricTopUp"/>
              <a:lightRig rig="threePt" dir="t"/>
            </a:scene3d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34" name="Pentágono regular 33"/>
          <p:cNvSpPr/>
          <p:nvPr/>
        </p:nvSpPr>
        <p:spPr>
          <a:xfrm flipV="1">
            <a:off x="6372225" y="4868863"/>
            <a:ext cx="2520950" cy="1081087"/>
          </a:xfrm>
          <a:prstGeom prst="pen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6875463" y="5157788"/>
            <a:ext cx="165735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7027863" y="5310188"/>
            <a:ext cx="165735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6804025" y="5462588"/>
            <a:ext cx="1655763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6804025" y="5589588"/>
            <a:ext cx="1655763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H="1" flipV="1">
            <a:off x="6935788" y="5057775"/>
            <a:ext cx="479425" cy="44291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 flipV="1">
            <a:off x="7188200" y="4959350"/>
            <a:ext cx="479425" cy="6477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 flipV="1">
            <a:off x="7477125" y="4989513"/>
            <a:ext cx="479425" cy="6477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H="1" flipV="1">
            <a:off x="7764463" y="5013325"/>
            <a:ext cx="479425" cy="6477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H="1" flipV="1">
            <a:off x="8069263" y="5127625"/>
            <a:ext cx="396875" cy="5349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eta para a direita 53"/>
          <p:cNvSpPr/>
          <p:nvPr/>
        </p:nvSpPr>
        <p:spPr>
          <a:xfrm rot="2940000">
            <a:off x="1013117" y="4507929"/>
            <a:ext cx="1052500" cy="252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55" name="Seta para a direita 54"/>
          <p:cNvSpPr/>
          <p:nvPr/>
        </p:nvSpPr>
        <p:spPr>
          <a:xfrm rot="6240000">
            <a:off x="4331119" y="4138477"/>
            <a:ext cx="1437081" cy="23124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Seta para a direita 55"/>
          <p:cNvSpPr/>
          <p:nvPr/>
        </p:nvSpPr>
        <p:spPr>
          <a:xfrm rot="6780000">
            <a:off x="7275905" y="4459773"/>
            <a:ext cx="956818" cy="18933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Seta para a esquerda e para a direita 56"/>
          <p:cNvSpPr/>
          <p:nvPr/>
        </p:nvSpPr>
        <p:spPr>
          <a:xfrm rot="20820000">
            <a:off x="2662351" y="3260436"/>
            <a:ext cx="912597" cy="229116"/>
          </a:xfrm>
          <a:prstGeom prst="left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Seta para a esquerda e para a direita 57"/>
          <p:cNvSpPr/>
          <p:nvPr/>
        </p:nvSpPr>
        <p:spPr>
          <a:xfrm rot="720000">
            <a:off x="6160765" y="3259486"/>
            <a:ext cx="566651" cy="252028"/>
          </a:xfrm>
          <a:prstGeom prst="left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062" name="CaixaDeTexto 59"/>
          <p:cNvSpPr txBox="1">
            <a:spLocks noChangeArrowheads="1"/>
          </p:cNvSpPr>
          <p:nvPr/>
        </p:nvSpPr>
        <p:spPr bwMode="auto">
          <a:xfrm>
            <a:off x="1668463" y="6165850"/>
            <a:ext cx="160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/>
              <a:t>Vila Pureza</a:t>
            </a:r>
            <a:endParaRPr lang="en-US"/>
          </a:p>
        </p:txBody>
      </p:sp>
      <p:sp>
        <p:nvSpPr>
          <p:cNvPr id="86063" name="CaixaDeTexto 61"/>
          <p:cNvSpPr txBox="1">
            <a:spLocks noChangeArrowheads="1"/>
          </p:cNvSpPr>
          <p:nvPr/>
        </p:nvSpPr>
        <p:spPr bwMode="auto">
          <a:xfrm>
            <a:off x="7140575" y="6165850"/>
            <a:ext cx="160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/>
              <a:t>Jd. Planalto</a:t>
            </a:r>
            <a:endParaRPr lang="en-US"/>
          </a:p>
        </p:txBody>
      </p:sp>
      <p:pic>
        <p:nvPicPr>
          <p:cNvPr id="86065" name="Picture 2" descr="H:\Marcos\congressos-palestras\palestras\fotos\caixa dagua sc abril 2012\IMG_9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06588"/>
            <a:ext cx="26066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66" name="Picture 2" descr="H:\Marcos\congressos-palestras\palestras\fotos\caixa dagua sc abril 2012\IMG_9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2563813"/>
            <a:ext cx="25939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67" name="Picture 2" descr="H:\Marcos\congressos-palestras\palestras\fotos\caixa dagua sc abril 2012\IMG_9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0050" y="2649538"/>
            <a:ext cx="2359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68" name="Picture 2" descr="H:\Marcos\congressos-palestras\palestras\fotos\caixa dagua sc abril 2012\IMG_99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4763"/>
            <a:ext cx="25939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69" name="CaixaDeTexto 67"/>
          <p:cNvSpPr txBox="1">
            <a:spLocks noChangeArrowheads="1"/>
          </p:cNvSpPr>
          <p:nvPr/>
        </p:nvSpPr>
        <p:spPr bwMode="auto">
          <a:xfrm>
            <a:off x="4427538" y="6021388"/>
            <a:ext cx="160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/>
              <a:t>V. Alpes</a:t>
            </a:r>
            <a:endParaRPr lang="en-US"/>
          </a:p>
        </p:txBody>
      </p:sp>
      <p:sp>
        <p:nvSpPr>
          <p:cNvPr id="86070" name="CaixaDeTexto 60"/>
          <p:cNvSpPr txBox="1">
            <a:spLocks noChangeArrowheads="1"/>
          </p:cNvSpPr>
          <p:nvPr/>
        </p:nvSpPr>
        <p:spPr bwMode="auto">
          <a:xfrm>
            <a:off x="84138" y="4859338"/>
            <a:ext cx="160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/>
              <a:t>V. Nery</a:t>
            </a:r>
            <a:endParaRPr lang="en-US"/>
          </a:p>
        </p:txBody>
      </p:sp>
      <p:cxnSp>
        <p:nvCxnSpPr>
          <p:cNvPr id="25" name="Conector reto 24"/>
          <p:cNvCxnSpPr/>
          <p:nvPr/>
        </p:nvCxnSpPr>
        <p:spPr>
          <a:xfrm>
            <a:off x="4214813" y="5067300"/>
            <a:ext cx="150653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4367213" y="5219700"/>
            <a:ext cx="150653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4143375" y="5372100"/>
            <a:ext cx="150495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143375" y="5499100"/>
            <a:ext cx="150495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H="1">
            <a:off x="4221163" y="5038725"/>
            <a:ext cx="436562" cy="30162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4473575" y="4972050"/>
            <a:ext cx="436563" cy="44291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4762500" y="5002213"/>
            <a:ext cx="434975" cy="44291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H="1">
            <a:off x="5049838" y="5026025"/>
            <a:ext cx="436562" cy="44291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5351463" y="5122863"/>
            <a:ext cx="360362" cy="36671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1042988" y="1625600"/>
          <a:ext cx="7129462" cy="4306888"/>
        </p:xfrm>
        <a:graphic>
          <a:graphicData uri="http://schemas.openxmlformats.org/presentationml/2006/ole">
            <p:oleObj spid="_x0000_s192514" name="Figura" r:id="rId4" imgW="4734000" imgH="2857680" progId="Word.Picture.8">
              <p:embed/>
            </p:oleObj>
          </a:graphicData>
        </a:graphic>
      </p:graphicFrame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95288" y="188913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>
                <a:solidFill>
                  <a:srgbClr val="0000FF"/>
                </a:solidFill>
                <a:latin typeface="Comic Sans MS" pitchFamily="66" charset="0"/>
              </a:rPr>
              <a:t>Planejamento</a:t>
            </a:r>
            <a:endParaRPr lang="pt-BR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37211" y="903573"/>
            <a:ext cx="7896173" cy="5333715"/>
            <a:chOff x="692" y="80"/>
            <a:chExt cx="3892" cy="2684"/>
          </a:xfrm>
        </p:grpSpPr>
        <p:sp>
          <p:nvSpPr>
            <p:cNvPr id="10263" name="Rectangle 13"/>
            <p:cNvSpPr>
              <a:spLocks noChangeArrowheads="1"/>
            </p:cNvSpPr>
            <p:nvPr/>
          </p:nvSpPr>
          <p:spPr bwMode="auto">
            <a:xfrm>
              <a:off x="930" y="173"/>
              <a:ext cx="28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GB" sz="1200" i="1" dirty="0">
                  <a:cs typeface="Times New Roman" pitchFamily="18" charset="0"/>
                </a:rPr>
                <a:t> </a:t>
              </a:r>
              <a:r>
                <a:rPr lang="en-GB" i="1" dirty="0" smtClean="0">
                  <a:cs typeface="Times New Roman" pitchFamily="18" charset="0"/>
                </a:rPr>
                <a:t>Min</a:t>
              </a:r>
              <a:r>
                <a:rPr lang="en-GB" sz="1200" i="1" dirty="0" smtClean="0">
                  <a:cs typeface="Times New Roman" pitchFamily="18" charset="0"/>
                </a:rPr>
                <a:t> </a:t>
              </a:r>
              <a:endParaRPr lang="en-GB" dirty="0"/>
            </a:p>
          </p:txBody>
        </p:sp>
        <p:graphicFrame>
          <p:nvGraphicFramePr>
            <p:cNvPr id="10243" name="Object 12"/>
            <p:cNvGraphicFramePr>
              <a:graphicFrameLocks noChangeAspect="1"/>
            </p:cNvGraphicFramePr>
            <p:nvPr/>
          </p:nvGraphicFramePr>
          <p:xfrm>
            <a:off x="1429" y="80"/>
            <a:ext cx="1862" cy="373"/>
          </p:xfrm>
          <a:graphic>
            <a:graphicData uri="http://schemas.openxmlformats.org/presentationml/2006/ole">
              <p:oleObj spid="_x0000_s193539" name="Equation" r:id="rId4" imgW="2958840" imgH="596880" progId="Equation.3">
                <p:embed/>
              </p:oleObj>
            </a:graphicData>
          </a:graphic>
        </p:graphicFrame>
        <p:sp>
          <p:nvSpPr>
            <p:cNvPr id="10264" name="Rectangle 14"/>
            <p:cNvSpPr>
              <a:spLocks noChangeArrowheads="1"/>
            </p:cNvSpPr>
            <p:nvPr/>
          </p:nvSpPr>
          <p:spPr bwMode="auto">
            <a:xfrm>
              <a:off x="748" y="574"/>
              <a:ext cx="26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GB" sz="1200" i="1">
                  <a:cs typeface="Times New Roman" pitchFamily="18" charset="0"/>
                </a:rPr>
                <a:t>Sujeito</a:t>
              </a:r>
              <a:r>
                <a:rPr lang="en-GB" sz="1200">
                  <a:cs typeface="Times New Roman" pitchFamily="18" charset="0"/>
                </a:rPr>
                <a:t> </a:t>
              </a:r>
              <a:r>
                <a:rPr lang="en-GB" sz="1200" i="1">
                  <a:cs typeface="Times New Roman" pitchFamily="18" charset="0"/>
                </a:rPr>
                <a:t>a</a:t>
              </a:r>
              <a:endParaRPr lang="en-GB"/>
            </a:p>
          </p:txBody>
        </p:sp>
        <p:graphicFrame>
          <p:nvGraphicFramePr>
            <p:cNvPr id="10244" name="Object 11"/>
            <p:cNvGraphicFramePr>
              <a:graphicFrameLocks noChangeAspect="1"/>
            </p:cNvGraphicFramePr>
            <p:nvPr/>
          </p:nvGraphicFramePr>
          <p:xfrm>
            <a:off x="692" y="780"/>
            <a:ext cx="1977" cy="296"/>
          </p:xfrm>
          <a:graphic>
            <a:graphicData uri="http://schemas.openxmlformats.org/presentationml/2006/ole">
              <p:oleObj spid="_x0000_s193540" name="Equation" r:id="rId5" imgW="3136680" imgH="469800" progId="Equation.3">
                <p:embed/>
              </p:oleObj>
            </a:graphicData>
          </a:graphic>
        </p:graphicFrame>
        <p:sp>
          <p:nvSpPr>
            <p:cNvPr id="10265" name="Rectangle 15"/>
            <p:cNvSpPr>
              <a:spLocks noChangeArrowheads="1"/>
            </p:cNvSpPr>
            <p:nvPr/>
          </p:nvSpPr>
          <p:spPr bwMode="auto">
            <a:xfrm>
              <a:off x="713" y="1061"/>
              <a:ext cx="3871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600" i="1" dirty="0" err="1">
                  <a:cs typeface="Times New Roman" pitchFamily="18" charset="0"/>
                </a:rPr>
                <a:t>x</a:t>
              </a:r>
              <a:r>
                <a:rPr lang="en-GB" sz="1600" i="1" baseline="-30000" dirty="0" err="1">
                  <a:cs typeface="Times New Roman" pitchFamily="18" charset="0"/>
                </a:rPr>
                <a:t>jt</a:t>
              </a:r>
              <a:r>
                <a:rPr lang="en-GB" sz="1600" i="1" dirty="0">
                  <a:cs typeface="Times New Roman" pitchFamily="18" charset="0"/>
                </a:rPr>
                <a:t> </a:t>
              </a:r>
              <a:r>
                <a:rPr lang="en-GB" sz="1600" dirty="0">
                  <a:cs typeface="Times New Roman" pitchFamily="18" charset="0"/>
                  <a:sym typeface="Symbol" pitchFamily="18" charset="2"/>
                </a:rPr>
                <a:t></a:t>
              </a:r>
              <a:r>
                <a:rPr lang="en-GB" sz="1600" dirty="0">
                  <a:cs typeface="Times New Roman" pitchFamily="18" charset="0"/>
                </a:rPr>
                <a:t> </a:t>
              </a:r>
              <a:r>
                <a:rPr lang="en-GB" sz="1600" i="1" dirty="0" err="1">
                  <a:cs typeface="Times New Roman" pitchFamily="18" charset="0"/>
                  <a:sym typeface="Symbol" pitchFamily="18" charset="2"/>
                </a:rPr>
                <a:t>y</a:t>
              </a:r>
              <a:r>
                <a:rPr lang="en-GB" sz="1600" i="1" baseline="-30000" dirty="0" err="1">
                  <a:cs typeface="Times New Roman" pitchFamily="18" charset="0"/>
                  <a:sym typeface="Symbol" pitchFamily="18" charset="2"/>
                </a:rPr>
                <a:t>jt</a:t>
              </a:r>
              <a:endParaRPr lang="en-GB" sz="1600" i="1" baseline="-30000" dirty="0">
                <a:cs typeface="Times New Roman" pitchFamily="18" charset="0"/>
                <a:sym typeface="Symbol" pitchFamily="18" charset="2"/>
              </a:endParaRPr>
            </a:p>
            <a:p>
              <a:r>
                <a:rPr lang="en-GB" sz="1600" i="1" baseline="-30000" dirty="0">
                  <a:cs typeface="Times New Roman" pitchFamily="18" charset="0"/>
                  <a:sym typeface="Symbol" pitchFamily="18" charset="2"/>
                </a:rPr>
                <a:t>							</a:t>
              </a:r>
            </a:p>
            <a:p>
              <a:r>
                <a:rPr lang="en-US" sz="1600" i="1" dirty="0"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en-US" sz="1600" i="1" baseline="-30000" dirty="0" err="1">
                  <a:cs typeface="Times New Roman" pitchFamily="18" charset="0"/>
                </a:rPr>
                <a:t>jt</a:t>
              </a:r>
              <a:r>
                <a:rPr lang="en-US" sz="1600" i="1" dirty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1600" dirty="0">
                  <a:cs typeface="Times New Roman" pitchFamily="18" charset="0"/>
                  <a:sym typeface="Symbol" pitchFamily="18" charset="2"/>
                </a:rPr>
                <a:t></a:t>
              </a:r>
              <a:r>
                <a:rPr lang="en-US" sz="1600" dirty="0">
                  <a:cs typeface="Times New Roman" pitchFamily="18" charset="0"/>
                </a:rPr>
                <a:t> </a:t>
              </a:r>
              <a:r>
                <a:rPr lang="en-US" sz="1600" i="1" dirty="0" err="1">
                  <a:cs typeface="Times New Roman" pitchFamily="18" charset="0"/>
                  <a:sym typeface="Symbol" pitchFamily="18" charset="2"/>
                </a:rPr>
                <a:t>y</a:t>
              </a:r>
              <a:r>
                <a:rPr lang="en-US" sz="1600" i="1" baseline="-30000" dirty="0" err="1">
                  <a:cs typeface="Times New Roman" pitchFamily="18" charset="0"/>
                  <a:sym typeface="Symbol" pitchFamily="18" charset="2"/>
                </a:rPr>
                <a:t>jt</a:t>
              </a:r>
              <a:r>
                <a:rPr lang="en-US" sz="1600" i="1" dirty="0">
                  <a:cs typeface="Times New Roman" pitchFamily="18" charset="0"/>
                  <a:sym typeface="Symbol" pitchFamily="18" charset="2"/>
                </a:rPr>
                <a:t> – y</a:t>
              </a:r>
              <a:r>
                <a:rPr lang="en-US" sz="1600" i="1" baseline="-30000" dirty="0">
                  <a:cs typeface="Times New Roman" pitchFamily="18" charset="0"/>
                  <a:sym typeface="Symbol" pitchFamily="18" charset="2"/>
                </a:rPr>
                <a:t>j,t-1</a:t>
              </a:r>
              <a:r>
                <a:rPr lang="en-US" sz="1600" i="1" dirty="0">
                  <a:cs typeface="Times New Roman" pitchFamily="18" charset="0"/>
                  <a:sym typeface="Symbol" pitchFamily="18" charset="2"/>
                </a:rPr>
                <a:t>	</a:t>
              </a:r>
            </a:p>
            <a:p>
              <a:pPr lvl="1"/>
              <a:r>
                <a:rPr lang="en-US" sz="1600" i="1" dirty="0">
                  <a:cs typeface="Times New Roman" pitchFamily="18" charset="0"/>
                  <a:sym typeface="Symbol" pitchFamily="18" charset="2"/>
                </a:rPr>
                <a:t>					</a:t>
              </a:r>
              <a:endParaRPr lang="en-GB" sz="1600" dirty="0">
                <a:sym typeface="Symbol" pitchFamily="18" charset="2"/>
              </a:endParaRPr>
            </a:p>
            <a:p>
              <a:r>
                <a:rPr lang="en-GB" sz="1600" i="1" dirty="0" err="1">
                  <a:cs typeface="Times New Roman" pitchFamily="18" charset="0"/>
                  <a:sym typeface="Symbol" pitchFamily="18" charset="2"/>
                </a:rPr>
                <a:t>h</a:t>
              </a:r>
              <a:r>
                <a:rPr lang="en-GB" sz="1600" i="1" baseline="-30000" dirty="0" err="1">
                  <a:cs typeface="Times New Roman" pitchFamily="18" charset="0"/>
                  <a:sym typeface="Symbol" pitchFamily="18" charset="2"/>
                </a:rPr>
                <a:t>j</a:t>
              </a:r>
              <a:r>
                <a:rPr lang="en-GB" sz="1600" i="1" baseline="30000" dirty="0" err="1">
                  <a:cs typeface="Times New Roman" pitchFamily="18" charset="0"/>
                  <a:sym typeface="Symbol" pitchFamily="18" charset="2"/>
                </a:rPr>
                <a:t>min</a:t>
              </a:r>
              <a:r>
                <a:rPr lang="en-GB" sz="1600" i="1" baseline="30000" dirty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GB" sz="1600" dirty="0">
                  <a:cs typeface="Times New Roman" pitchFamily="18" charset="0"/>
                  <a:sym typeface="Symbol" pitchFamily="18" charset="2"/>
                </a:rPr>
                <a:t> </a:t>
              </a:r>
              <a:r>
                <a:rPr lang="en-GB" sz="1600" dirty="0">
                  <a:cs typeface="Times New Roman" pitchFamily="18" charset="0"/>
                </a:rPr>
                <a:t> </a:t>
              </a:r>
              <a:r>
                <a:rPr lang="en-GB" sz="1600" i="1" dirty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GB" sz="1600" i="1" dirty="0" err="1">
                  <a:cs typeface="Times New Roman" pitchFamily="18" charset="0"/>
                  <a:sym typeface="Symbol" pitchFamily="18" charset="2"/>
                </a:rPr>
                <a:t>I</a:t>
              </a:r>
              <a:r>
                <a:rPr lang="en-GB" sz="1600" i="1" baseline="-30000" dirty="0" err="1">
                  <a:cs typeface="Times New Roman" pitchFamily="18" charset="0"/>
                  <a:sym typeface="Symbol" pitchFamily="18" charset="2"/>
                </a:rPr>
                <a:t>jt</a:t>
              </a:r>
              <a:r>
                <a:rPr lang="en-GB" sz="1600" i="1" dirty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GB" sz="1600" dirty="0">
                  <a:cs typeface="Times New Roman" pitchFamily="18" charset="0"/>
                  <a:sym typeface="Symbol" pitchFamily="18" charset="2"/>
                </a:rPr>
                <a:t> </a:t>
              </a:r>
              <a:r>
                <a:rPr lang="en-GB" sz="1600" dirty="0">
                  <a:cs typeface="Times New Roman" pitchFamily="18" charset="0"/>
                </a:rPr>
                <a:t>  </a:t>
              </a:r>
              <a:r>
                <a:rPr lang="en-GB" sz="1600" i="1" dirty="0" err="1">
                  <a:cs typeface="Times New Roman" pitchFamily="18" charset="0"/>
                  <a:sym typeface="Symbol" pitchFamily="18" charset="2"/>
                </a:rPr>
                <a:t>h</a:t>
              </a:r>
              <a:r>
                <a:rPr lang="en-GB" sz="1600" i="1" baseline="-30000" dirty="0" err="1">
                  <a:cs typeface="Times New Roman" pitchFamily="18" charset="0"/>
                  <a:sym typeface="Symbol" pitchFamily="18" charset="2"/>
                </a:rPr>
                <a:t>j</a:t>
              </a:r>
              <a:r>
                <a:rPr lang="en-GB" sz="1600" i="1" baseline="30000" dirty="0" err="1">
                  <a:cs typeface="Times New Roman" pitchFamily="18" charset="0"/>
                  <a:sym typeface="Symbol" pitchFamily="18" charset="2"/>
                </a:rPr>
                <a:t>max</a:t>
              </a:r>
              <a:r>
                <a:rPr lang="en-GB" sz="1600" i="1" dirty="0">
                  <a:cs typeface="Times New Roman" pitchFamily="18" charset="0"/>
                  <a:sym typeface="Symbol" pitchFamily="18" charset="2"/>
                </a:rPr>
                <a:t>	</a:t>
              </a:r>
              <a:r>
                <a:rPr lang="en-GB" sz="1200" i="1" dirty="0">
                  <a:cs typeface="Times New Roman" pitchFamily="18" charset="0"/>
                  <a:sym typeface="Symbol" pitchFamily="18" charset="2"/>
                </a:rPr>
                <a:t>		</a:t>
              </a:r>
              <a:endParaRPr lang="en-GB" sz="1200" dirty="0"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0245" name="Object 10"/>
            <p:cNvGraphicFramePr>
              <a:graphicFrameLocks noChangeAspect="1"/>
            </p:cNvGraphicFramePr>
            <p:nvPr/>
          </p:nvGraphicFramePr>
          <p:xfrm>
            <a:off x="768" y="1778"/>
            <a:ext cx="320" cy="165"/>
          </p:xfrm>
          <a:graphic>
            <a:graphicData uri="http://schemas.openxmlformats.org/presentationml/2006/ole">
              <p:oleObj spid="_x0000_s193541" name="Equation" r:id="rId6" imgW="507960" imgH="266400" progId="Equation.3">
                <p:embed/>
              </p:oleObj>
            </a:graphicData>
          </a:graphic>
        </p:graphicFrame>
        <p:graphicFrame>
          <p:nvGraphicFramePr>
            <p:cNvPr id="10246" name="Object 9"/>
            <p:cNvGraphicFramePr>
              <a:graphicFrameLocks noChangeAspect="1"/>
            </p:cNvGraphicFramePr>
            <p:nvPr/>
          </p:nvGraphicFramePr>
          <p:xfrm>
            <a:off x="748" y="1967"/>
            <a:ext cx="472" cy="165"/>
          </p:xfrm>
          <a:graphic>
            <a:graphicData uri="http://schemas.openxmlformats.org/presentationml/2006/ole">
              <p:oleObj spid="_x0000_s193542" name="Equation" r:id="rId7" imgW="749160" imgH="266400" progId="Equation.3">
                <p:embed/>
              </p:oleObj>
            </a:graphicData>
          </a:graphic>
        </p:graphicFrame>
        <p:graphicFrame>
          <p:nvGraphicFramePr>
            <p:cNvPr id="10247" name="Object 8"/>
            <p:cNvGraphicFramePr>
              <a:graphicFrameLocks noChangeAspect="1"/>
            </p:cNvGraphicFramePr>
            <p:nvPr/>
          </p:nvGraphicFramePr>
          <p:xfrm>
            <a:off x="1268" y="2602"/>
            <a:ext cx="306" cy="150"/>
          </p:xfrm>
          <a:graphic>
            <a:graphicData uri="http://schemas.openxmlformats.org/presentationml/2006/ole">
              <p:oleObj spid="_x0000_s193543" name="Equation" r:id="rId8" imgW="482391" imgH="241195" progId="Equation.3">
                <p:embed/>
              </p:oleObj>
            </a:graphicData>
          </a:graphic>
        </p:graphicFrame>
        <p:graphicFrame>
          <p:nvGraphicFramePr>
            <p:cNvPr id="10248" name="Object 7"/>
            <p:cNvGraphicFramePr>
              <a:graphicFrameLocks noChangeAspect="1"/>
            </p:cNvGraphicFramePr>
            <p:nvPr/>
          </p:nvGraphicFramePr>
          <p:xfrm>
            <a:off x="1659" y="2602"/>
            <a:ext cx="342" cy="162"/>
          </p:xfrm>
          <a:graphic>
            <a:graphicData uri="http://schemas.openxmlformats.org/presentationml/2006/ole">
              <p:oleObj spid="_x0000_s193544" name="Equation" r:id="rId9" imgW="545626" imgH="253780" progId="Equation.3">
                <p:embed/>
              </p:oleObj>
            </a:graphicData>
          </a:graphic>
        </p:graphicFrame>
        <p:graphicFrame>
          <p:nvGraphicFramePr>
            <p:cNvPr id="10249" name="Object 6"/>
            <p:cNvGraphicFramePr>
              <a:graphicFrameLocks noChangeAspect="1"/>
            </p:cNvGraphicFramePr>
            <p:nvPr/>
          </p:nvGraphicFramePr>
          <p:xfrm>
            <a:off x="784" y="2148"/>
            <a:ext cx="464" cy="166"/>
          </p:xfrm>
          <a:graphic>
            <a:graphicData uri="http://schemas.openxmlformats.org/presentationml/2006/ole">
              <p:oleObj spid="_x0000_s193545" name="Equation" r:id="rId10" imgW="736560" imgH="266400" progId="Equation.3">
                <p:embed/>
              </p:oleObj>
            </a:graphicData>
          </a:graphic>
        </p:graphicFrame>
        <p:graphicFrame>
          <p:nvGraphicFramePr>
            <p:cNvPr id="10250" name="Object 5"/>
            <p:cNvGraphicFramePr>
              <a:graphicFrameLocks noChangeAspect="1"/>
            </p:cNvGraphicFramePr>
            <p:nvPr/>
          </p:nvGraphicFramePr>
          <p:xfrm>
            <a:off x="784" y="2365"/>
            <a:ext cx="491" cy="166"/>
          </p:xfrm>
          <a:graphic>
            <a:graphicData uri="http://schemas.openxmlformats.org/presentationml/2006/ole">
              <p:oleObj spid="_x0000_s193546" name="Equation" r:id="rId11" imgW="774360" imgH="266400" progId="Equation.3">
                <p:embed/>
              </p:oleObj>
            </a:graphicData>
          </a:graphic>
        </p:graphicFrame>
      </p:grpSp>
      <p:sp>
        <p:nvSpPr>
          <p:cNvPr id="253976" name="Text Box 24"/>
          <p:cNvSpPr txBox="1">
            <a:spLocks noChangeArrowheads="1"/>
          </p:cNvSpPr>
          <p:nvPr/>
        </p:nvSpPr>
        <p:spPr bwMode="auto">
          <a:xfrm>
            <a:off x="4787900" y="3663950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i="1">
                <a:solidFill>
                  <a:srgbClr val="0000FF"/>
                </a:solidFill>
              </a:rPr>
              <a:t>I</a:t>
            </a:r>
            <a:r>
              <a:rPr lang="pt-BR" sz="2000" i="1" baseline="-25000">
                <a:solidFill>
                  <a:srgbClr val="0000FF"/>
                </a:solidFill>
              </a:rPr>
              <a:t>jt</a:t>
            </a:r>
            <a:r>
              <a:rPr lang="pt-BR" sz="2000" baseline="-25000">
                <a:solidFill>
                  <a:srgbClr val="0000FF"/>
                </a:solidFill>
              </a:rPr>
              <a:t> </a:t>
            </a:r>
            <a:r>
              <a:rPr lang="pt-BR" sz="2000">
                <a:solidFill>
                  <a:srgbClr val="0000FF"/>
                </a:solidFill>
              </a:rPr>
              <a:t>: volume (m</a:t>
            </a:r>
            <a:r>
              <a:rPr lang="pt-BR" sz="2000" baseline="30000">
                <a:solidFill>
                  <a:srgbClr val="0000FF"/>
                </a:solidFill>
              </a:rPr>
              <a:t>3</a:t>
            </a:r>
            <a:r>
              <a:rPr lang="pt-BR" sz="2000">
                <a:solidFill>
                  <a:srgbClr val="0000FF"/>
                </a:solidFill>
              </a:rPr>
              <a:t>) do reservatório </a:t>
            </a:r>
            <a:r>
              <a:rPr lang="pt-BR" sz="2000" i="1">
                <a:solidFill>
                  <a:srgbClr val="0000FF"/>
                </a:solidFill>
              </a:rPr>
              <a:t>j</a:t>
            </a:r>
            <a:r>
              <a:rPr lang="pt-BR" sz="2000">
                <a:solidFill>
                  <a:srgbClr val="0000FF"/>
                </a:solidFill>
              </a:rPr>
              <a:t>, </a:t>
            </a:r>
          </a:p>
          <a:p>
            <a:r>
              <a:rPr lang="pt-BR" sz="2000">
                <a:solidFill>
                  <a:srgbClr val="0000FF"/>
                </a:solidFill>
              </a:rPr>
              <a:t>      no final do período </a:t>
            </a:r>
            <a:r>
              <a:rPr lang="pt-BR" sz="2000" i="1">
                <a:solidFill>
                  <a:srgbClr val="0000FF"/>
                </a:solidFill>
              </a:rPr>
              <a:t>t</a:t>
            </a:r>
            <a:endParaRPr lang="pt-BR" sz="2000"/>
          </a:p>
        </p:txBody>
      </p:sp>
      <p:graphicFrame>
        <p:nvGraphicFramePr>
          <p:cNvPr id="253978" name="Object 26"/>
          <p:cNvGraphicFramePr>
            <a:graphicFrameLocks noChangeAspect="1"/>
          </p:cNvGraphicFramePr>
          <p:nvPr>
            <p:ph/>
          </p:nvPr>
        </p:nvGraphicFramePr>
        <p:xfrm>
          <a:off x="4284663" y="5959475"/>
          <a:ext cx="4859337" cy="709613"/>
        </p:xfrm>
        <a:graphic>
          <a:graphicData uri="http://schemas.openxmlformats.org/presentationml/2006/ole">
            <p:oleObj spid="_x0000_s193538" name="Equation" r:id="rId12" imgW="2958840" imgH="431640" progId="Equation.3">
              <p:embed/>
            </p:oleObj>
          </a:graphicData>
        </a:graphic>
      </p:graphicFrame>
      <p:sp>
        <p:nvSpPr>
          <p:cNvPr id="253980" name="Text Box 28"/>
          <p:cNvSpPr txBox="1">
            <a:spLocks noChangeArrowheads="1"/>
          </p:cNvSpPr>
          <p:nvPr/>
        </p:nvSpPr>
        <p:spPr bwMode="auto">
          <a:xfrm>
            <a:off x="4897438" y="5175250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i="1">
                <a:solidFill>
                  <a:srgbClr val="0000FF"/>
                </a:solidFill>
              </a:rPr>
              <a:t>x</a:t>
            </a:r>
            <a:r>
              <a:rPr lang="pt-BR" sz="2000" i="1" baseline="-25000">
                <a:solidFill>
                  <a:srgbClr val="0000FF"/>
                </a:solidFill>
              </a:rPr>
              <a:t>jt</a:t>
            </a:r>
            <a:r>
              <a:rPr lang="pt-BR" sz="2000" baseline="-25000">
                <a:solidFill>
                  <a:srgbClr val="0000FF"/>
                </a:solidFill>
              </a:rPr>
              <a:t>: </a:t>
            </a:r>
            <a:r>
              <a:rPr lang="pt-BR" sz="2000">
                <a:solidFill>
                  <a:srgbClr val="0000FF"/>
                </a:solidFill>
              </a:rPr>
              <a:t>fração do período t em que a bomba j é ligada</a:t>
            </a:r>
          </a:p>
        </p:txBody>
      </p:sp>
      <p:sp>
        <p:nvSpPr>
          <p:cNvPr id="10254" name="Text Box 29"/>
          <p:cNvSpPr txBox="1">
            <a:spLocks noChangeArrowheads="1"/>
          </p:cNvSpPr>
          <p:nvPr/>
        </p:nvSpPr>
        <p:spPr bwMode="auto">
          <a:xfrm>
            <a:off x="323850" y="188913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FF0000"/>
                </a:solidFill>
              </a:rPr>
              <a:t>Modelo </a:t>
            </a:r>
            <a:r>
              <a:rPr lang="pt-BR" dirty="0" smtClean="0">
                <a:solidFill>
                  <a:srgbClr val="FF0000"/>
                </a:solidFill>
              </a:rPr>
              <a:t>matemático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53977" name="Text Box 25"/>
          <p:cNvSpPr txBox="1">
            <a:spLocks noChangeArrowheads="1"/>
          </p:cNvSpPr>
          <p:nvPr/>
        </p:nvSpPr>
        <p:spPr bwMode="auto">
          <a:xfrm>
            <a:off x="4787900" y="4437063"/>
            <a:ext cx="4211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i="1" dirty="0" err="1">
                <a:solidFill>
                  <a:srgbClr val="0000FF"/>
                </a:solidFill>
                <a:cs typeface="Times New Roman" pitchFamily="18" charset="0"/>
              </a:rPr>
              <a:t>z</a:t>
            </a:r>
            <a:r>
              <a:rPr lang="pt-BR" sz="2000" i="1" baseline="-30000" dirty="0" err="1">
                <a:solidFill>
                  <a:srgbClr val="0000FF"/>
                </a:solidFill>
                <a:cs typeface="Times New Roman" pitchFamily="18" charset="0"/>
              </a:rPr>
              <a:t>jlt</a:t>
            </a:r>
            <a:r>
              <a:rPr lang="pt-BR" sz="2000" i="1" baseline="-30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pt-BR" sz="2000" dirty="0">
                <a:solidFill>
                  <a:srgbClr val="0000FF"/>
                </a:solidFill>
                <a:cs typeface="Times New Roman" pitchFamily="18" charset="0"/>
              </a:rPr>
              <a:t>: volume (m</a:t>
            </a:r>
            <a:r>
              <a:rPr lang="pt-BR" sz="2000" baseline="30000" dirty="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pt-BR" sz="2000" dirty="0">
                <a:solidFill>
                  <a:srgbClr val="0000FF"/>
                </a:solidFill>
                <a:cs typeface="Times New Roman" pitchFamily="18" charset="0"/>
              </a:rPr>
              <a:t>) de água transportada </a:t>
            </a:r>
          </a:p>
          <a:p>
            <a:r>
              <a:rPr lang="pt-BR" sz="2000" dirty="0">
                <a:solidFill>
                  <a:srgbClr val="0000FF"/>
                </a:solidFill>
                <a:cs typeface="Times New Roman" pitchFamily="18" charset="0"/>
              </a:rPr>
              <a:t>         </a:t>
            </a:r>
            <a:r>
              <a:rPr lang="pt-BR" sz="2000" i="1" dirty="0">
                <a:solidFill>
                  <a:srgbClr val="0000FF"/>
                </a:solidFill>
                <a:cs typeface="Times New Roman" pitchFamily="18" charset="0"/>
              </a:rPr>
              <a:t>j</a:t>
            </a:r>
            <a:r>
              <a:rPr lang="pt-BR" sz="2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pt-BR" sz="200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000" i="1" dirty="0">
                <a:solidFill>
                  <a:srgbClr val="0000FF"/>
                </a:solidFill>
                <a:cs typeface="Times New Roman" pitchFamily="18" charset="0"/>
              </a:rPr>
              <a:t>l</a:t>
            </a:r>
            <a:r>
              <a:rPr lang="pt-BR" sz="2000" dirty="0">
                <a:solidFill>
                  <a:srgbClr val="0000FF"/>
                </a:solidFill>
                <a:cs typeface="Times New Roman" pitchFamily="18" charset="0"/>
              </a:rPr>
              <a:t>,  período </a:t>
            </a:r>
            <a:r>
              <a:rPr lang="pt-BR" sz="2000" i="1" dirty="0">
                <a:solidFill>
                  <a:srgbClr val="0000FF"/>
                </a:solidFill>
                <a:cs typeface="Times New Roman" pitchFamily="18" charset="0"/>
              </a:rPr>
              <a:t>t</a:t>
            </a:r>
            <a:endParaRPr lang="pt-BR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53983" name="Text Box 31"/>
          <p:cNvSpPr txBox="1">
            <a:spLocks noChangeArrowheads="1"/>
          </p:cNvSpPr>
          <p:nvPr/>
        </p:nvSpPr>
        <p:spPr bwMode="auto">
          <a:xfrm>
            <a:off x="5148263" y="306863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0000"/>
                </a:solidFill>
              </a:rPr>
              <a:t>variáveis de decisão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292725" y="1062038"/>
            <a:ext cx="3027363" cy="396875"/>
            <a:chOff x="3334" y="669"/>
            <a:chExt cx="1907" cy="250"/>
          </a:xfrm>
        </p:grpSpPr>
        <p:sp>
          <p:nvSpPr>
            <p:cNvPr id="10261" name="Text Box 32"/>
            <p:cNvSpPr txBox="1">
              <a:spLocks noChangeArrowheads="1"/>
            </p:cNvSpPr>
            <p:nvPr/>
          </p:nvSpPr>
          <p:spPr bwMode="auto">
            <a:xfrm>
              <a:off x="3563" y="669"/>
              <a:ext cx="16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custo operacional</a:t>
              </a:r>
            </a:p>
          </p:txBody>
        </p:sp>
        <p:sp>
          <p:nvSpPr>
            <p:cNvPr id="10262" name="Line 33"/>
            <p:cNvSpPr>
              <a:spLocks noChangeShapeType="1"/>
            </p:cNvSpPr>
            <p:nvPr/>
          </p:nvSpPr>
          <p:spPr bwMode="auto">
            <a:xfrm flipH="1">
              <a:off x="3334" y="815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787900" y="2324100"/>
            <a:ext cx="3600450" cy="396875"/>
            <a:chOff x="3016" y="1464"/>
            <a:chExt cx="2268" cy="250"/>
          </a:xfrm>
        </p:grpSpPr>
        <p:sp>
          <p:nvSpPr>
            <p:cNvPr id="10259" name="Text Box 23"/>
            <p:cNvSpPr txBox="1">
              <a:spLocks noChangeArrowheads="1"/>
            </p:cNvSpPr>
            <p:nvPr/>
          </p:nvSpPr>
          <p:spPr bwMode="auto">
            <a:xfrm>
              <a:off x="3243" y="1464"/>
              <a:ext cx="20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conservação de água</a:t>
              </a:r>
            </a:p>
          </p:txBody>
        </p:sp>
        <p:sp>
          <p:nvSpPr>
            <p:cNvPr id="10260" name="Line 34"/>
            <p:cNvSpPr>
              <a:spLocks noChangeShapeType="1"/>
            </p:cNvSpPr>
            <p:nvPr/>
          </p:nvSpPr>
          <p:spPr bwMode="auto">
            <a:xfrm flipH="1">
              <a:off x="3016" y="1616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5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5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76" grpId="0"/>
      <p:bldP spid="253980" grpId="0"/>
      <p:bldP spid="253977" grpId="0"/>
      <p:bldP spid="2539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2089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</a:rPr>
              <a:t>Grupo de </a:t>
            </a:r>
            <a:r>
              <a:rPr lang="pt-BR" b="1" dirty="0" smtClean="0">
                <a:solidFill>
                  <a:srgbClr val="FF0000"/>
                </a:solidFill>
              </a:rPr>
              <a:t>Otimização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Instituto de Ciências Matemáticas e de Computação </a:t>
            </a:r>
          </a:p>
          <a:p>
            <a:r>
              <a:rPr lang="pt-BR" b="1" dirty="0">
                <a:solidFill>
                  <a:srgbClr val="FF0000"/>
                </a:solidFill>
              </a:rPr>
              <a:t>USP/ São Carlos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50800" y="2205038"/>
            <a:ext cx="9093200" cy="22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0000FF"/>
                </a:solidFill>
              </a:rPr>
              <a:t>Otimização</a:t>
            </a:r>
          </a:p>
          <a:p>
            <a:pPr>
              <a:spcBef>
                <a:spcPct val="10000"/>
              </a:spcBef>
            </a:pPr>
            <a:r>
              <a:rPr lang="pt-BR" sz="1800" dirty="0"/>
              <a:t>Maristela Santos – </a:t>
            </a:r>
            <a:r>
              <a:rPr lang="pt-BR" sz="1800" dirty="0" err="1"/>
              <a:t>grad</a:t>
            </a:r>
            <a:r>
              <a:rPr lang="pt-BR" sz="1800" dirty="0"/>
              <a:t>. Matemática UFMT / </a:t>
            </a:r>
            <a:r>
              <a:rPr lang="pt-BR" sz="1800" dirty="0" err="1"/>
              <a:t>dout</a:t>
            </a:r>
            <a:r>
              <a:rPr lang="pt-BR" sz="1800" dirty="0"/>
              <a:t>. USP</a:t>
            </a:r>
          </a:p>
          <a:p>
            <a:pPr>
              <a:spcBef>
                <a:spcPct val="10000"/>
              </a:spcBef>
            </a:pPr>
            <a:r>
              <a:rPr lang="pt-BR" sz="1800" dirty="0" err="1" smtClean="0"/>
              <a:t>Franklina</a:t>
            </a:r>
            <a:r>
              <a:rPr lang="pt-BR" sz="1800" dirty="0" smtClean="0"/>
              <a:t> </a:t>
            </a:r>
            <a:r>
              <a:rPr lang="pt-BR" sz="1800" dirty="0"/>
              <a:t>Toledo – </a:t>
            </a:r>
            <a:r>
              <a:rPr lang="pt-BR" sz="1800" dirty="0" err="1"/>
              <a:t>grad</a:t>
            </a:r>
            <a:r>
              <a:rPr lang="pt-BR" sz="1800" dirty="0"/>
              <a:t>. Matemática </a:t>
            </a:r>
            <a:r>
              <a:rPr lang="pt-BR" sz="1800" dirty="0" err="1"/>
              <a:t>Apl</a:t>
            </a:r>
            <a:r>
              <a:rPr lang="pt-BR" sz="1800" dirty="0"/>
              <a:t> UNICAMP / </a:t>
            </a:r>
            <a:r>
              <a:rPr lang="pt-BR" sz="1800" dirty="0" err="1"/>
              <a:t>dout</a:t>
            </a:r>
            <a:r>
              <a:rPr lang="pt-BR" sz="1800" dirty="0"/>
              <a:t>. UNICAMP</a:t>
            </a:r>
          </a:p>
          <a:p>
            <a:pPr>
              <a:spcBef>
                <a:spcPct val="10000"/>
              </a:spcBef>
            </a:pPr>
            <a:r>
              <a:rPr lang="pt-BR" sz="1800" dirty="0"/>
              <a:t>Eduardo Costa – </a:t>
            </a:r>
            <a:r>
              <a:rPr lang="pt-BR" sz="1800" dirty="0" err="1"/>
              <a:t>grad</a:t>
            </a:r>
            <a:r>
              <a:rPr lang="pt-BR" sz="1800" dirty="0"/>
              <a:t>. Eng. Elétrica USP / </a:t>
            </a:r>
            <a:r>
              <a:rPr lang="pt-BR" sz="1800" dirty="0" err="1"/>
              <a:t>dout</a:t>
            </a:r>
            <a:r>
              <a:rPr lang="pt-BR" sz="1800" dirty="0"/>
              <a:t>. UNICAMP</a:t>
            </a:r>
          </a:p>
          <a:p>
            <a:pPr>
              <a:spcBef>
                <a:spcPct val="10000"/>
              </a:spcBef>
            </a:pPr>
            <a:r>
              <a:rPr lang="pt-BR" sz="1800" dirty="0" smtClean="0"/>
              <a:t>Marina </a:t>
            </a:r>
            <a:r>
              <a:rPr lang="pt-BR" sz="1800" dirty="0" err="1"/>
              <a:t>Andretta</a:t>
            </a:r>
            <a:r>
              <a:rPr lang="pt-BR" sz="1800" dirty="0"/>
              <a:t> – </a:t>
            </a:r>
            <a:r>
              <a:rPr lang="pt-BR" sz="1800" dirty="0" err="1"/>
              <a:t>grad</a:t>
            </a:r>
            <a:r>
              <a:rPr lang="pt-BR" sz="1800" dirty="0"/>
              <a:t>. Ciência da Computação USP/</a:t>
            </a:r>
            <a:r>
              <a:rPr lang="pt-BR" sz="1800" dirty="0" err="1"/>
              <a:t>Dout</a:t>
            </a:r>
            <a:r>
              <a:rPr lang="pt-BR" sz="1800" dirty="0"/>
              <a:t>. IME/USP</a:t>
            </a:r>
          </a:p>
          <a:p>
            <a:pPr>
              <a:spcBef>
                <a:spcPct val="10000"/>
              </a:spcBef>
            </a:pPr>
            <a:r>
              <a:rPr lang="pt-BR" sz="1800" dirty="0"/>
              <a:t>Elias Salomão </a:t>
            </a:r>
            <a:r>
              <a:rPr lang="pt-BR" sz="1800" dirty="0" err="1"/>
              <a:t>Helou</a:t>
            </a:r>
            <a:r>
              <a:rPr lang="pt-BR" sz="1800" dirty="0"/>
              <a:t> Neto – </a:t>
            </a:r>
            <a:r>
              <a:rPr lang="pt-BR" sz="1800" dirty="0" err="1"/>
              <a:t>grad</a:t>
            </a:r>
            <a:r>
              <a:rPr lang="pt-BR" sz="1800" dirty="0"/>
              <a:t>. Matemática </a:t>
            </a:r>
            <a:r>
              <a:rPr lang="pt-BR" sz="1800" dirty="0" err="1"/>
              <a:t>Apl</a:t>
            </a:r>
            <a:r>
              <a:rPr lang="pt-BR" sz="1800" dirty="0"/>
              <a:t> UNICAMP / </a:t>
            </a:r>
            <a:r>
              <a:rPr lang="pt-BR" sz="1800" dirty="0" err="1"/>
              <a:t>dout</a:t>
            </a:r>
            <a:r>
              <a:rPr lang="pt-BR" sz="1800" dirty="0"/>
              <a:t>. UNICAMP</a:t>
            </a:r>
          </a:p>
          <a:p>
            <a:pPr>
              <a:spcBef>
                <a:spcPct val="10000"/>
              </a:spcBef>
            </a:pPr>
            <a:r>
              <a:rPr lang="pt-BR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143000"/>
          </a:xfrm>
        </p:spPr>
        <p:txBody>
          <a:bodyPr/>
          <a:lstStyle/>
          <a:p>
            <a:r>
              <a:rPr lang="pt-BR" dirty="0" smtClean="0"/>
              <a:t>Demanda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251520" y="1556792"/>
          <a:ext cx="8499641" cy="499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/>
        </p:nvGraphicFramePr>
        <p:xfrm>
          <a:off x="0" y="332656"/>
          <a:ext cx="8930132" cy="564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/>
        </p:nvGraphicFramePr>
        <p:xfrm>
          <a:off x="506908" y="1268760"/>
          <a:ext cx="8637092" cy="535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915816" y="332656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Olhando um reservatório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984250" y="1196975"/>
          <a:ext cx="7548563" cy="4083050"/>
        </p:xfrm>
        <a:graphic>
          <a:graphicData uri="http://schemas.openxmlformats.org/presentationml/2006/ole">
            <p:oleObj spid="_x0000_s194562" name="Gráfico" r:id="rId4" imgW="4667250" imgH="2524125" progId="Excel.Sheet.8">
              <p:embed/>
            </p:oleObj>
          </a:graphicData>
        </a:graphic>
      </p:graphicFrame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522538" y="5492750"/>
            <a:ext cx="501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dirty="0">
                <a:solidFill>
                  <a:srgbClr val="0000FF"/>
                </a:solidFill>
              </a:rPr>
              <a:t>Nível de água em um dos reservatórios</a:t>
            </a:r>
            <a:r>
              <a:rPr lang="en-GB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143000"/>
          </a:xfrm>
        </p:spPr>
        <p:txBody>
          <a:bodyPr/>
          <a:lstStyle/>
          <a:p>
            <a:r>
              <a:rPr lang="pt-BR" dirty="0" smtClean="0"/>
              <a:t>Indústria de Papel e Celulose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136904" cy="32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89561" y="4149080"/>
            <a:ext cx="89544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Produção de papel utiliza pasta virgem (celulose produzida digestor) e pasta reciclada.</a:t>
            </a:r>
          </a:p>
          <a:p>
            <a:r>
              <a:rPr lang="pt-BR" sz="1800" dirty="0" smtClean="0"/>
              <a:t>Digestor: Qual a velocidade de rotação (define a produção de celulose por hora e licor negro).</a:t>
            </a:r>
          </a:p>
          <a:p>
            <a:r>
              <a:rPr lang="pt-BR" sz="1800" dirty="0" smtClean="0"/>
              <a:t>Máquina de papel: Qual o tipo de papel a ser produzido e em qual sequencia? </a:t>
            </a:r>
          </a:p>
          <a:p>
            <a:r>
              <a:rPr lang="pt-BR" sz="1800" dirty="0" smtClean="0"/>
              <a:t>Máquina de Papel: Produz bobinas jumbos.</a:t>
            </a:r>
          </a:p>
          <a:p>
            <a:r>
              <a:rPr lang="pt-BR" sz="1800" dirty="0" err="1" smtClean="0"/>
              <a:t>Bobinadeira</a:t>
            </a:r>
            <a:r>
              <a:rPr lang="pt-BR" sz="1800" dirty="0" smtClean="0"/>
              <a:t> (</a:t>
            </a:r>
            <a:r>
              <a:rPr lang="pt-BR" sz="1800" dirty="0" err="1" smtClean="0"/>
              <a:t>winder</a:t>
            </a:r>
            <a:r>
              <a:rPr lang="pt-BR" sz="1800" dirty="0" smtClean="0"/>
              <a:t>): Corta as bobinas jumbos em rolos menores para atender a demanda.</a:t>
            </a:r>
          </a:p>
          <a:p>
            <a:r>
              <a:rPr lang="pt-BR" sz="1800" dirty="0" smtClean="0"/>
              <a:t>Recuperação química: Recupera os produtos usados no cozimento e produtos orgânicos são queimados produzindo vapor (utilizado para secar papel e também mover turbinas produzir energia)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Introdução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3" descr="C:\Users\Tamara Baldo\AppData\Local\Microsoft\Windows\Temporary Internet Files\Content.IE5\49P47J3Z\MC9003342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318" y="4936342"/>
            <a:ext cx="1716307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/>
          <p:nvPr/>
        </p:nvSpPr>
        <p:spPr>
          <a:xfrm>
            <a:off x="539552" y="404664"/>
            <a:ext cx="87018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atin typeface="Arial" pitchFamily="34" charset="0"/>
                <a:cs typeface="Arial" pitchFamily="34" charset="0"/>
              </a:rPr>
              <a:t>Mesmo grandes potências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econômicas </a:t>
            </a:r>
          </a:p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e tecnológicas sendo principais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produtores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mundiais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cerveja, 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poucas pesquisas estudam 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 problemas envolvidos durante </a:t>
            </a:r>
          </a:p>
          <a:p>
            <a:pPr algn="ctr"/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processo de produção de cerveja</a:t>
            </a:r>
          </a:p>
        </p:txBody>
      </p:sp>
    </p:spTree>
    <p:extLst>
      <p:ext uri="{BB962C8B-B14F-4D97-AF65-F5344CB8AC3E}">
        <p14:creationId xmlns:p14="http://schemas.microsoft.com/office/powerpoint/2010/main" xmlns="" val="9538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Brasil - 26</a:t>
            </a:r>
            <a:r>
              <a:rPr lang="pt-BR" baseline="30000" dirty="0" smtClean="0"/>
              <a:t>o</a:t>
            </a:r>
            <a:r>
              <a:rPr lang="pt-BR" dirty="0" smtClean="0"/>
              <a:t> lugar consumidor (2011). </a:t>
            </a:r>
          </a:p>
          <a:p>
            <a:r>
              <a:rPr lang="pt-BR" dirty="0" smtClean="0"/>
              <a:t>Brasil - 3º maior produtor</a:t>
            </a:r>
          </a:p>
          <a:p>
            <a:r>
              <a:rPr lang="pt-BR" dirty="0" smtClean="0"/>
              <a:t>1º China e  2º Estados Unidos. 4º Rússia, 5º Alemanha,  6º México e 7  Japão.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 descr="Resultado de imagem para fábrica de cerveja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0644" name="AutoShape 4" descr="Resultado de imagem para fábrica de cerveja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0646" name="Picture 6" descr="Resultado de imagem para fábrica de cervejas f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531432" cy="3020956"/>
          </a:xfrm>
          <a:prstGeom prst="rect">
            <a:avLst/>
          </a:prstGeom>
          <a:noFill/>
        </p:spPr>
      </p:pic>
      <p:pic>
        <p:nvPicPr>
          <p:cNvPr id="240648" name="Picture 8" descr="Resultado de imagem para fábrica de cervejas f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544" y="0"/>
            <a:ext cx="4450456" cy="2232248"/>
          </a:xfrm>
          <a:prstGeom prst="rect">
            <a:avLst/>
          </a:prstGeom>
          <a:noFill/>
        </p:spPr>
      </p:pic>
      <p:pic>
        <p:nvPicPr>
          <p:cNvPr id="240650" name="Picture 10" descr="Resultado de imagem para fábrica de cervejas fot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4608512" cy="3096344"/>
          </a:xfrm>
          <a:prstGeom prst="rect">
            <a:avLst/>
          </a:prstGeom>
          <a:noFill/>
        </p:spPr>
      </p:pic>
      <p:pic>
        <p:nvPicPr>
          <p:cNvPr id="240652" name="Picture 12" descr="Resultado de imagem para fábrica de cervejas fo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76872"/>
            <a:ext cx="4355976" cy="1495426"/>
          </a:xfrm>
          <a:prstGeom prst="rect">
            <a:avLst/>
          </a:prstGeom>
          <a:noFill/>
        </p:spPr>
      </p:pic>
      <p:pic>
        <p:nvPicPr>
          <p:cNvPr id="240654" name="Picture 14" descr="Resultado de imagem para fábrica de cervejas fot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861048"/>
            <a:ext cx="1809750" cy="2304256"/>
          </a:xfrm>
          <a:prstGeom prst="rect">
            <a:avLst/>
          </a:prstGeom>
          <a:noFill/>
        </p:spPr>
      </p:pic>
      <p:pic>
        <p:nvPicPr>
          <p:cNvPr id="240656" name="Picture 16" descr="Resultado de imagem para fábrica de cervejas fo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789040"/>
            <a:ext cx="2743200" cy="237626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2555776" y="6237312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google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Principais ingredientes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11"/>
          <p:cNvGrpSpPr/>
          <p:nvPr/>
        </p:nvGrpSpPr>
        <p:grpSpPr>
          <a:xfrm>
            <a:off x="1835696" y="1772816"/>
            <a:ext cx="6581701" cy="3640774"/>
            <a:chOff x="1087435" y="2151514"/>
            <a:chExt cx="6581701" cy="3640774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087435" y="2151514"/>
              <a:ext cx="1443038" cy="1598613"/>
              <a:chOff x="864" y="1659"/>
              <a:chExt cx="985" cy="1007"/>
            </a:xfrm>
          </p:grpSpPr>
          <p:sp>
            <p:nvSpPr>
              <p:cNvPr id="37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864" y="2453"/>
                <a:ext cx="98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1600" b="1" dirty="0" smtClean="0">
                    <a:latin typeface="Arial" pitchFamily="34" charset="0"/>
                    <a:cs typeface="Arial" pitchFamily="34" charset="0"/>
                  </a:rPr>
                  <a:t>Malte</a:t>
                </a:r>
                <a:endParaRPr lang="pt-BR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8" name="Picture 11" descr="Malte ceved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" y="1659"/>
                <a:ext cx="848" cy="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6129261" y="2249939"/>
              <a:ext cx="1539875" cy="1500188"/>
              <a:chOff x="4280" y="1270"/>
              <a:chExt cx="993" cy="1023"/>
            </a:xfrm>
          </p:grpSpPr>
          <p:sp>
            <p:nvSpPr>
              <p:cNvPr id="35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4280" y="2064"/>
                <a:ext cx="99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1600" b="1" dirty="0" smtClean="0">
                    <a:latin typeface="Arial" pitchFamily="34" charset="0"/>
                    <a:cs typeface="Arial" pitchFamily="34" charset="0"/>
                  </a:rPr>
                  <a:t>Água</a:t>
                </a:r>
                <a:endParaRPr lang="pt-BR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6" name="Picture 14" descr="Agua cervejeira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2" y="1270"/>
                <a:ext cx="848" cy="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187056" y="4271463"/>
              <a:ext cx="1368425" cy="1520825"/>
              <a:chOff x="4353" y="2339"/>
              <a:chExt cx="848" cy="986"/>
            </a:xfrm>
          </p:grpSpPr>
          <p:sp>
            <p:nvSpPr>
              <p:cNvPr id="33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4514" y="3117"/>
                <a:ext cx="526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1500" b="1" dirty="0" smtClean="0">
                    <a:latin typeface="Arial" pitchFamily="34" charset="0"/>
                    <a:cs typeface="Arial" pitchFamily="34" charset="0"/>
                  </a:rPr>
                  <a:t>Lúpulo</a:t>
                </a:r>
                <a:endParaRPr lang="pt-BR" sz="15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4" name="Picture 24" descr="Lupu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3" y="2339"/>
                <a:ext cx="848" cy="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6126485" y="4271463"/>
              <a:ext cx="1504950" cy="1493650"/>
              <a:chOff x="4014" y="3384"/>
              <a:chExt cx="948" cy="1066"/>
            </a:xfrm>
          </p:grpSpPr>
          <p:sp>
            <p:nvSpPr>
              <p:cNvPr id="31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4060" y="4208"/>
                <a:ext cx="814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1600" b="1" dirty="0" smtClean="0">
                    <a:latin typeface="Arial" pitchFamily="34" charset="0"/>
                    <a:cs typeface="Arial" pitchFamily="34" charset="0"/>
                  </a:rPr>
                  <a:t>Leveduras</a:t>
                </a:r>
                <a:endParaRPr lang="pt-BR" sz="16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2" name="Picture 28" descr="levedura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3384"/>
                <a:ext cx="948" cy="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" name="Straight Arrow Connector 20"/>
            <p:cNvCxnSpPr/>
            <p:nvPr/>
          </p:nvCxnSpPr>
          <p:spPr>
            <a:xfrm>
              <a:off x="2602481" y="3212976"/>
              <a:ext cx="1033415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4915691" y="4149080"/>
              <a:ext cx="1096469" cy="353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4876384" y="3212976"/>
              <a:ext cx="91975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572126" y="4133719"/>
              <a:ext cx="1063770" cy="4184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7" descr="C:\Users\Tamara Baldo\AppData\Local\Microsoft\Windows\Temporary Internet Files\Content.IE5\7X6BPHHR\MC900441795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586704"/>
              <a:ext cx="1738887" cy="173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:\Users\Tamara Baldo\AppData\Local\Microsoft\Windows\Temporary Internet Files\Content.IE5\O090KMRS\MC900432191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932" y="3309362"/>
              <a:ext cx="800320" cy="1113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27"/>
            <p:cNvSpPr txBox="1">
              <a:spLocks noChangeAspect="1" noChangeArrowheads="1"/>
            </p:cNvSpPr>
            <p:nvPr/>
          </p:nvSpPr>
          <p:spPr bwMode="auto">
            <a:xfrm>
              <a:off x="3779912" y="4386060"/>
              <a:ext cx="1160463" cy="339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600" b="1" dirty="0" smtClean="0">
                  <a:latin typeface="Arial" pitchFamily="34" charset="0"/>
                  <a:cs typeface="Arial" pitchFamily="34" charset="0"/>
                </a:rPr>
                <a:t>Cerveja</a:t>
              </a:r>
              <a:endParaRPr lang="pt-BR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136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https://cervanossa.files.wordpress.com/2012/02/processo-fabricac3a7c3a3o-da-cervej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1811"/>
            <a:ext cx="8424936" cy="6406189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259632" y="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https://cervanossa.wordpress.com/como-e-produzida-2/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825" y="3389313"/>
            <a:ext cx="8893175" cy="304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/>
              <a:t>1. </a:t>
            </a:r>
            <a:r>
              <a:rPr lang="pt-BR" dirty="0"/>
              <a:t>Otimização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2. Aplicações: </a:t>
            </a:r>
            <a:endParaRPr lang="pt-BR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 smtClean="0">
                <a:solidFill>
                  <a:srgbClr val="0000FF"/>
                </a:solidFill>
              </a:rPr>
              <a:t>Sistema de Captação e Distribuição de água</a:t>
            </a:r>
            <a:endParaRPr lang="pt-BR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 smtClean="0">
                <a:solidFill>
                  <a:srgbClr val="0000FF"/>
                </a:solidFill>
              </a:rPr>
              <a:t>Algumas outras aplicações.</a:t>
            </a:r>
            <a:endParaRPr lang="pt-BR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pt-BR" dirty="0" smtClean="0"/>
              <a:t>3. Ênfase Otimização </a:t>
            </a:r>
            <a:endParaRPr lang="pt-BR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dirty="0">
                <a:solidFill>
                  <a:srgbClr val="0000FF"/>
                </a:solidFill>
              </a:rPr>
              <a:t>			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16013" y="765175"/>
            <a:ext cx="7239000" cy="2124075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b="1" dirty="0"/>
          </a:p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chemeClr val="bg1"/>
                </a:solidFill>
              </a:rPr>
              <a:t>Otimização</a:t>
            </a:r>
            <a:endParaRPr lang="pt-BR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chemeClr val="bg1"/>
                </a:solidFill>
              </a:rPr>
              <a:t>Agenda do Dia</a:t>
            </a:r>
            <a:endParaRPr lang="pt-BR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 autoUpdateAnimBg="0"/>
      <p:bldP spid="307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Processo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" y="1019175"/>
            <a:ext cx="9220200" cy="481965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 rot="2656648">
            <a:off x="5813823" y="5166075"/>
            <a:ext cx="128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Enchimento</a:t>
            </a:r>
            <a:endParaRPr lang="pt-BR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CaixaDeTexto 14"/>
          <p:cNvSpPr txBox="1"/>
          <p:nvPr/>
        </p:nvSpPr>
        <p:spPr>
          <a:xfrm rot="2656648">
            <a:off x="6430630" y="5155868"/>
            <a:ext cx="1359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Pasteurização</a:t>
            </a:r>
            <a:endParaRPr lang="pt-BR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CaixaDeTexto 15"/>
          <p:cNvSpPr txBox="1"/>
          <p:nvPr/>
        </p:nvSpPr>
        <p:spPr>
          <a:xfrm rot="2656648">
            <a:off x="7233827" y="5166075"/>
            <a:ext cx="128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Rotulagem</a:t>
            </a:r>
            <a:endParaRPr lang="pt-BR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CaixaDeTexto 18"/>
          <p:cNvSpPr txBox="1"/>
          <p:nvPr/>
        </p:nvSpPr>
        <p:spPr>
          <a:xfrm rot="2656648">
            <a:off x="7904396" y="5209739"/>
            <a:ext cx="1362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Embalamento</a:t>
            </a:r>
            <a:endParaRPr lang="pt-BR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2656648">
            <a:off x="5093743" y="5200572"/>
            <a:ext cx="128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Limpeza</a:t>
            </a:r>
            <a:endParaRPr lang="pt-BR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4716016" y="4221088"/>
            <a:ext cx="136815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04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Processo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088" y="1196752"/>
            <a:ext cx="92186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899592" y="1319808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1340768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/>
          <p:nvPr/>
        </p:nvGrpSpPr>
        <p:grpSpPr>
          <a:xfrm>
            <a:off x="107504" y="1319808"/>
            <a:ext cx="2664296" cy="4485456"/>
            <a:chOff x="107504" y="1319808"/>
            <a:chExt cx="2664296" cy="448545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7504" y="1319808"/>
              <a:ext cx="2664296" cy="4413448"/>
            </a:xfrm>
            <a:prstGeom prst="line">
              <a:avLst/>
            </a:prstGeom>
            <a:ln w="952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7504" y="1319808"/>
              <a:ext cx="2664296" cy="4485456"/>
            </a:xfrm>
            <a:prstGeom prst="line">
              <a:avLst/>
            </a:prstGeom>
            <a:ln w="952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1"/>
          <p:cNvGrpSpPr/>
          <p:nvPr/>
        </p:nvGrpSpPr>
        <p:grpSpPr>
          <a:xfrm>
            <a:off x="5148064" y="2528900"/>
            <a:ext cx="1008112" cy="1188132"/>
            <a:chOff x="107504" y="1319808"/>
            <a:chExt cx="2664296" cy="448545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07504" y="1319808"/>
              <a:ext cx="2664296" cy="4413448"/>
            </a:xfrm>
            <a:prstGeom prst="line">
              <a:avLst/>
            </a:prstGeom>
            <a:ln w="952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07504" y="1319808"/>
              <a:ext cx="2664296" cy="4485456"/>
            </a:xfrm>
            <a:prstGeom prst="line">
              <a:avLst/>
            </a:prstGeom>
            <a:ln w="952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5"/>
          <p:cNvGrpSpPr/>
          <p:nvPr/>
        </p:nvGrpSpPr>
        <p:grpSpPr>
          <a:xfrm>
            <a:off x="7325562" y="2636912"/>
            <a:ext cx="1873695" cy="1282960"/>
            <a:chOff x="107504" y="1319808"/>
            <a:chExt cx="2664296" cy="448545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07504" y="1319808"/>
              <a:ext cx="2664296" cy="4413448"/>
            </a:xfrm>
            <a:prstGeom prst="line">
              <a:avLst/>
            </a:prstGeom>
            <a:ln w="952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7504" y="1319808"/>
              <a:ext cx="2664296" cy="4485456"/>
            </a:xfrm>
            <a:prstGeom prst="line">
              <a:avLst/>
            </a:prstGeom>
            <a:ln w="952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0"/>
          <p:cNvGrpSpPr/>
          <p:nvPr/>
        </p:nvGrpSpPr>
        <p:grpSpPr>
          <a:xfrm>
            <a:off x="4021578" y="4072272"/>
            <a:ext cx="478414" cy="463252"/>
            <a:chOff x="107504" y="1319808"/>
            <a:chExt cx="2664296" cy="448545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07504" y="1319808"/>
              <a:ext cx="2664296" cy="4413448"/>
            </a:xfrm>
            <a:prstGeom prst="line">
              <a:avLst/>
            </a:prstGeom>
            <a:ln w="952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07504" y="1319808"/>
              <a:ext cx="2664296" cy="4485456"/>
            </a:xfrm>
            <a:prstGeom prst="line">
              <a:avLst/>
            </a:prstGeom>
            <a:ln w="952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136" y="577080"/>
            <a:ext cx="1858832" cy="59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467180" y="650955"/>
            <a:ext cx="1777017" cy="5874388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381" y="3804383"/>
            <a:ext cx="3783717" cy="26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77190" y="3840088"/>
            <a:ext cx="3666810" cy="2594756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 rot="20072666">
            <a:off x="2933565" y="5791076"/>
            <a:ext cx="1944216" cy="646331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Estágio I </a:t>
            </a:r>
            <a:endParaRPr lang="pt-BR" sz="3600" b="1" dirty="0"/>
          </a:p>
        </p:txBody>
      </p:sp>
      <p:sp>
        <p:nvSpPr>
          <p:cNvPr id="36" name="CaixaDeTexto 35"/>
          <p:cNvSpPr txBox="1"/>
          <p:nvPr/>
        </p:nvSpPr>
        <p:spPr>
          <a:xfrm rot="20072666">
            <a:off x="7263777" y="5759666"/>
            <a:ext cx="1944216" cy="646331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Estágio II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xmlns="" val="17371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Processo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054"/>
          <p:cNvGrpSpPr/>
          <p:nvPr/>
        </p:nvGrpSpPr>
        <p:grpSpPr>
          <a:xfrm>
            <a:off x="3779912" y="1700808"/>
            <a:ext cx="4956204" cy="4392488"/>
            <a:chOff x="3779912" y="1700808"/>
            <a:chExt cx="4956204" cy="4392488"/>
          </a:xfrm>
        </p:grpSpPr>
        <p:sp>
          <p:nvSpPr>
            <p:cNvPr id="37" name="Freeform 17"/>
            <p:cNvSpPr/>
            <p:nvPr/>
          </p:nvSpPr>
          <p:spPr>
            <a:xfrm>
              <a:off x="4017872" y="5421537"/>
              <a:ext cx="4219712" cy="4445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39" name="Freeform 19"/>
            <p:cNvSpPr/>
            <p:nvPr/>
          </p:nvSpPr>
          <p:spPr>
            <a:xfrm>
              <a:off x="4017872" y="3688481"/>
              <a:ext cx="4219712" cy="4445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40" name="Freeform 20"/>
            <p:cNvSpPr/>
            <p:nvPr/>
          </p:nvSpPr>
          <p:spPr>
            <a:xfrm>
              <a:off x="4017872" y="1833713"/>
              <a:ext cx="4219712" cy="44315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pic>
          <p:nvPicPr>
            <p:cNvPr id="41" name="Picture 2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30411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2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440522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2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578279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2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10544" y="55122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2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146957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2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83368" y="55122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2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487652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2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625408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2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76047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3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896553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3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03162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3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169377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3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672873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3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809285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3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945361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3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8043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3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18187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3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354263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3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507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4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9114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4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7560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4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397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4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400384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4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3511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4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82246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4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718659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4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507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Picture 4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9114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4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7560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Picture 5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397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Picture 5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767468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Picture 5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905224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Picture 5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995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Picture 5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176369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Picture 5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311102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Picture 5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448858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5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6078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Picture 5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222155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Picture 5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35856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Picture 6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494979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6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629712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Picture 6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418101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Picture 6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554514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Picture 6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690589" y="55122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Picture 6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827003" y="55122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Freeform 66"/>
            <p:cNvSpPr/>
            <p:nvPr/>
          </p:nvSpPr>
          <p:spPr>
            <a:xfrm>
              <a:off x="5038613" y="4118864"/>
              <a:ext cx="136177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1</a:t>
              </a:r>
            </a:p>
          </p:txBody>
        </p:sp>
        <p:pic>
          <p:nvPicPr>
            <p:cNvPr id="87" name="Picture 67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61660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Picture 68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059354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Picture 69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55703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Picture 70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8613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Picture 71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562849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Picture 72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6078" y="5421537"/>
              <a:ext cx="244265" cy="444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Freeform 73"/>
            <p:cNvSpPr/>
            <p:nvPr/>
          </p:nvSpPr>
          <p:spPr>
            <a:xfrm>
              <a:off x="5175024" y="5847056"/>
              <a:ext cx="136009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3</a:t>
              </a:r>
            </a:p>
          </p:txBody>
        </p:sp>
        <p:pic>
          <p:nvPicPr>
            <p:cNvPr id="94" name="Picture 7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671193" y="1922632"/>
              <a:ext cx="65518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Picture 7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807605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Picture 7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944017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Picture 7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7875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Picture 7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1650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Picture 7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352919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Picture 8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339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Picture 8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8980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Picture 8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4536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Picture 8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229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Picture 8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398705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Picture 8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3343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Picture 8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80901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Picture 8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718659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Picture 8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339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Picture 8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8980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Picture 9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4536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Picture 9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229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Picture 9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767468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Picture 9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903880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Picture 9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861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Picture 9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175024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Picture 9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31110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Picture 9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447514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Picture 9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4398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Picture 9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220811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Picture 10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35688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Picture 10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493299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Picture 10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62803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Picture 10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964759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Picture 10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101171" y="55374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Picture 10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237584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Picture 10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372316" y="55374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Picture 10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508728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Picture 10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644805" y="55374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109"/>
            <p:cNvGrpSpPr/>
            <p:nvPr/>
          </p:nvGrpSpPr>
          <p:grpSpPr>
            <a:xfrm>
              <a:off x="7486308" y="1833713"/>
              <a:ext cx="244265" cy="441360"/>
              <a:chOff x="8136000" y="3592440"/>
              <a:chExt cx="261720" cy="441360"/>
            </a:xfrm>
          </p:grpSpPr>
          <p:pic>
            <p:nvPicPr>
              <p:cNvPr id="143" name="Picture 118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136000" y="3592440"/>
                <a:ext cx="26172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4" name="Straight Connector 119"/>
              <p:cNvSpPr/>
              <p:nvPr/>
            </p:nvSpPr>
            <p:spPr>
              <a:xfrm>
                <a:off x="8209080" y="3857759"/>
                <a:ext cx="145799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45" name="Straight Connector 120"/>
              <p:cNvSpPr/>
              <p:nvPr/>
            </p:nvSpPr>
            <p:spPr>
              <a:xfrm>
                <a:off x="8209080" y="3946680"/>
                <a:ext cx="145799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grpSp>
          <p:nvGrpSpPr>
            <p:cNvPr id="7" name="Group 110"/>
            <p:cNvGrpSpPr/>
            <p:nvPr/>
          </p:nvGrpSpPr>
          <p:grpSpPr>
            <a:xfrm>
              <a:off x="7827003" y="1833713"/>
              <a:ext cx="244601" cy="441360"/>
              <a:chOff x="8501040" y="3592440"/>
              <a:chExt cx="262080" cy="441360"/>
            </a:xfrm>
          </p:grpSpPr>
          <p:pic>
            <p:nvPicPr>
              <p:cNvPr id="140" name="Picture 115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501040" y="3592440"/>
                <a:ext cx="26208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1" name="Straight Connector 116"/>
              <p:cNvSpPr/>
              <p:nvPr/>
            </p:nvSpPr>
            <p:spPr>
              <a:xfrm>
                <a:off x="8574120" y="3857759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42" name="Straight Connector 117"/>
              <p:cNvSpPr/>
              <p:nvPr/>
            </p:nvSpPr>
            <p:spPr>
              <a:xfrm>
                <a:off x="8574120" y="3946680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grpSp>
          <p:nvGrpSpPr>
            <p:cNvPr id="8" name="Group 111"/>
            <p:cNvGrpSpPr/>
            <p:nvPr/>
          </p:nvGrpSpPr>
          <p:grpSpPr>
            <a:xfrm>
              <a:off x="8167697" y="1833713"/>
              <a:ext cx="244601" cy="441360"/>
              <a:chOff x="8866080" y="3592440"/>
              <a:chExt cx="262080" cy="441360"/>
            </a:xfrm>
          </p:grpSpPr>
          <p:pic>
            <p:nvPicPr>
              <p:cNvPr id="137" name="Picture 112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866080" y="3592440"/>
                <a:ext cx="26208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" name="Straight Connector 113"/>
              <p:cNvSpPr/>
              <p:nvPr/>
            </p:nvSpPr>
            <p:spPr>
              <a:xfrm>
                <a:off x="8939160" y="3857759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39" name="Straight Connector 114"/>
              <p:cNvSpPr/>
              <p:nvPr/>
            </p:nvSpPr>
            <p:spPr>
              <a:xfrm>
                <a:off x="8939160" y="3946680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sp>
          <p:nvSpPr>
            <p:cNvPr id="132" name="Freeform 11"/>
            <p:cNvSpPr/>
            <p:nvPr/>
          </p:nvSpPr>
          <p:spPr>
            <a:xfrm>
              <a:off x="3779912" y="1700808"/>
              <a:ext cx="3593087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33" name="Freeform 12"/>
            <p:cNvSpPr/>
            <p:nvPr/>
          </p:nvSpPr>
          <p:spPr>
            <a:xfrm>
              <a:off x="3779912" y="3555281"/>
              <a:ext cx="4956204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34" name="Freeform 13"/>
            <p:cNvSpPr/>
            <p:nvPr/>
          </p:nvSpPr>
          <p:spPr>
            <a:xfrm>
              <a:off x="6845494" y="5315337"/>
              <a:ext cx="1855007" cy="674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35" name="Freeform 14"/>
            <p:cNvSpPr/>
            <p:nvPr/>
          </p:nvSpPr>
          <p:spPr>
            <a:xfrm>
              <a:off x="3800743" y="5315337"/>
              <a:ext cx="2973521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00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36" name="Freeform 15"/>
            <p:cNvSpPr/>
            <p:nvPr/>
          </p:nvSpPr>
          <p:spPr>
            <a:xfrm>
              <a:off x="7470774" y="1700808"/>
              <a:ext cx="1145393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00FF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</p:grpSp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531991" cy="29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13" y="692696"/>
            <a:ext cx="1531991" cy="29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" name="TextBox 2"/>
          <p:cNvSpPr txBox="1"/>
          <p:nvPr/>
        </p:nvSpPr>
        <p:spPr>
          <a:xfrm>
            <a:off x="4425092" y="836712"/>
            <a:ext cx="421971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chemeClr val="bg1"/>
                </a:solidFill>
              </a:rPr>
              <a:t>            Respeitando:</a:t>
            </a:r>
            <a:endParaRPr lang="pt-BR" sz="2800" b="1" i="1" dirty="0">
              <a:solidFill>
                <a:schemeClr val="bg1"/>
              </a:solidFill>
            </a:endParaRPr>
          </a:p>
        </p:txBody>
      </p:sp>
      <p:sp>
        <p:nvSpPr>
          <p:cNvPr id="149" name="TextBox 6"/>
          <p:cNvSpPr txBox="1"/>
          <p:nvPr/>
        </p:nvSpPr>
        <p:spPr>
          <a:xfrm>
            <a:off x="827584" y="242915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  A</a:t>
            </a:r>
            <a:endParaRPr lang="pt-BR" sz="3200" b="1" dirty="0"/>
          </a:p>
        </p:txBody>
      </p:sp>
      <p:sp>
        <p:nvSpPr>
          <p:cNvPr id="150" name="TextBox 123"/>
          <p:cNvSpPr txBox="1"/>
          <p:nvPr/>
        </p:nvSpPr>
        <p:spPr>
          <a:xfrm>
            <a:off x="827584" y="565253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  B</a:t>
            </a:r>
            <a:endParaRPr lang="pt-BR" sz="3200" b="1" dirty="0"/>
          </a:p>
        </p:txBody>
      </p:sp>
      <p:cxnSp>
        <p:nvCxnSpPr>
          <p:cNvPr id="151" name="Straight Arrow Connector 8"/>
          <p:cNvCxnSpPr/>
          <p:nvPr/>
        </p:nvCxnSpPr>
        <p:spPr>
          <a:xfrm flipV="1">
            <a:off x="2051720" y="2067892"/>
            <a:ext cx="1512168" cy="4970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26"/>
          <p:cNvCxnSpPr/>
          <p:nvPr/>
        </p:nvCxnSpPr>
        <p:spPr>
          <a:xfrm>
            <a:off x="2051720" y="2649832"/>
            <a:ext cx="1512168" cy="112936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29"/>
          <p:cNvCxnSpPr/>
          <p:nvPr/>
        </p:nvCxnSpPr>
        <p:spPr>
          <a:xfrm>
            <a:off x="2051720" y="5517233"/>
            <a:ext cx="1512168" cy="101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22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Processo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054"/>
          <p:cNvGrpSpPr/>
          <p:nvPr/>
        </p:nvGrpSpPr>
        <p:grpSpPr>
          <a:xfrm>
            <a:off x="3779912" y="1700808"/>
            <a:ext cx="4956204" cy="4392488"/>
            <a:chOff x="3779912" y="1700808"/>
            <a:chExt cx="4956204" cy="4392488"/>
          </a:xfrm>
        </p:grpSpPr>
        <p:sp>
          <p:nvSpPr>
            <p:cNvPr id="10" name="Freeform 17"/>
            <p:cNvSpPr/>
            <p:nvPr/>
          </p:nvSpPr>
          <p:spPr>
            <a:xfrm>
              <a:off x="4017872" y="5421537"/>
              <a:ext cx="4219712" cy="4445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" name="Freeform 18"/>
            <p:cNvSpPr/>
            <p:nvPr/>
          </p:nvSpPr>
          <p:spPr>
            <a:xfrm>
              <a:off x="5109843" y="3228401"/>
              <a:ext cx="135841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1</a:t>
              </a:r>
            </a:p>
          </p:txBody>
        </p:sp>
        <p:sp>
          <p:nvSpPr>
            <p:cNvPr id="12" name="Freeform 19"/>
            <p:cNvSpPr/>
            <p:nvPr/>
          </p:nvSpPr>
          <p:spPr>
            <a:xfrm>
              <a:off x="4017872" y="3688481"/>
              <a:ext cx="4219712" cy="4445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3" name="Freeform 20"/>
            <p:cNvSpPr/>
            <p:nvPr/>
          </p:nvSpPr>
          <p:spPr>
            <a:xfrm>
              <a:off x="4017872" y="1833713"/>
              <a:ext cx="4219712" cy="44315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pic>
          <p:nvPicPr>
            <p:cNvPr id="14" name="Picture 2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30411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440522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2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578279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2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10544" y="55122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2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146957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83368" y="55122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487652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625408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76047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3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896553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3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03162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3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169377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672873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809285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945361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8043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18187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354263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507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4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9114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4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7560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4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397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400384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4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3511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82246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4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718659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507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4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9114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4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7560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5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397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5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767468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5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905224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995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176369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311102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448858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5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6078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222155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35856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6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494979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6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629712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6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418101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554514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690589" y="55122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827003" y="55122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Freeform 66"/>
            <p:cNvSpPr/>
            <p:nvPr/>
          </p:nvSpPr>
          <p:spPr>
            <a:xfrm>
              <a:off x="5038613" y="4118864"/>
              <a:ext cx="136177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1</a:t>
              </a:r>
            </a:p>
          </p:txBody>
        </p:sp>
        <p:pic>
          <p:nvPicPr>
            <p:cNvPr id="65" name="Picture 67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61660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8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059354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69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55703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Picture 70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8613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71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562849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Picture 72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6078" y="5421537"/>
              <a:ext cx="244265" cy="444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Freeform 73"/>
            <p:cNvSpPr/>
            <p:nvPr/>
          </p:nvSpPr>
          <p:spPr>
            <a:xfrm>
              <a:off x="5175024" y="5847056"/>
              <a:ext cx="136009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3</a:t>
              </a:r>
            </a:p>
          </p:txBody>
        </p:sp>
        <p:pic>
          <p:nvPicPr>
            <p:cNvPr id="72" name="Picture 7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671193" y="1922632"/>
              <a:ext cx="65518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Picture 7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807605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Picture 7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944017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Picture 7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7875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Picture 7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1650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7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352919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Picture 8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339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Picture 8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8980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Picture 8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4536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229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Picture 8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398705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Picture 8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3343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Picture 8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80901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Picture 8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718659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Picture 8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339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Picture 8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8980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Picture 9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4536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Picture 9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229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Picture 9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767468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Picture 9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903880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Picture 9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861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Picture 9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175024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Picture 9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31110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Picture 9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447514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Picture 9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4398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Picture 9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220811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Picture 10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35688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Picture 10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493299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Picture 10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62803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Picture 10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964759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Picture 10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101171" y="55374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Picture 10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237584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Picture 10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372316" y="55374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Picture 10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508728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Picture 10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644805" y="55374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109"/>
            <p:cNvGrpSpPr/>
            <p:nvPr/>
          </p:nvGrpSpPr>
          <p:grpSpPr>
            <a:xfrm>
              <a:off x="7486308" y="1833713"/>
              <a:ext cx="244265" cy="441360"/>
              <a:chOff x="8136000" y="3592440"/>
              <a:chExt cx="261720" cy="441360"/>
            </a:xfrm>
          </p:grpSpPr>
          <p:pic>
            <p:nvPicPr>
              <p:cNvPr id="121" name="Picture 118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136000" y="3592440"/>
                <a:ext cx="26172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2" name="Straight Connector 119"/>
              <p:cNvSpPr/>
              <p:nvPr/>
            </p:nvSpPr>
            <p:spPr>
              <a:xfrm>
                <a:off x="8209080" y="3857759"/>
                <a:ext cx="145799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23" name="Straight Connector 120"/>
              <p:cNvSpPr/>
              <p:nvPr/>
            </p:nvSpPr>
            <p:spPr>
              <a:xfrm>
                <a:off x="8209080" y="3946680"/>
                <a:ext cx="145799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grpSp>
          <p:nvGrpSpPr>
            <p:cNvPr id="7" name="Group 110"/>
            <p:cNvGrpSpPr/>
            <p:nvPr/>
          </p:nvGrpSpPr>
          <p:grpSpPr>
            <a:xfrm>
              <a:off x="7827003" y="1833713"/>
              <a:ext cx="244601" cy="441360"/>
              <a:chOff x="8501040" y="3592440"/>
              <a:chExt cx="262080" cy="441360"/>
            </a:xfrm>
          </p:grpSpPr>
          <p:pic>
            <p:nvPicPr>
              <p:cNvPr id="118" name="Picture 115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501040" y="3592440"/>
                <a:ext cx="26208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" name="Straight Connector 116"/>
              <p:cNvSpPr/>
              <p:nvPr/>
            </p:nvSpPr>
            <p:spPr>
              <a:xfrm>
                <a:off x="8574120" y="3857759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20" name="Straight Connector 117"/>
              <p:cNvSpPr/>
              <p:nvPr/>
            </p:nvSpPr>
            <p:spPr>
              <a:xfrm>
                <a:off x="8574120" y="3946680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grpSp>
          <p:nvGrpSpPr>
            <p:cNvPr id="8" name="Group 111"/>
            <p:cNvGrpSpPr/>
            <p:nvPr/>
          </p:nvGrpSpPr>
          <p:grpSpPr>
            <a:xfrm>
              <a:off x="8167697" y="1833713"/>
              <a:ext cx="244601" cy="441360"/>
              <a:chOff x="8866080" y="3592440"/>
              <a:chExt cx="262080" cy="441360"/>
            </a:xfrm>
          </p:grpSpPr>
          <p:pic>
            <p:nvPicPr>
              <p:cNvPr id="115" name="Picture 112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866080" y="3592440"/>
                <a:ext cx="26208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6" name="Straight Connector 113"/>
              <p:cNvSpPr/>
              <p:nvPr/>
            </p:nvSpPr>
            <p:spPr>
              <a:xfrm>
                <a:off x="8939160" y="3857759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17" name="Straight Connector 114"/>
              <p:cNvSpPr/>
              <p:nvPr/>
            </p:nvSpPr>
            <p:spPr>
              <a:xfrm>
                <a:off x="8939160" y="3946680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sp>
          <p:nvSpPr>
            <p:cNvPr id="110" name="Freeform 11"/>
            <p:cNvSpPr/>
            <p:nvPr/>
          </p:nvSpPr>
          <p:spPr>
            <a:xfrm>
              <a:off x="3779912" y="1700808"/>
              <a:ext cx="3593087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1" name="Freeform 12"/>
            <p:cNvSpPr/>
            <p:nvPr/>
          </p:nvSpPr>
          <p:spPr>
            <a:xfrm>
              <a:off x="3779912" y="3555281"/>
              <a:ext cx="4956204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2" name="Freeform 13"/>
            <p:cNvSpPr/>
            <p:nvPr/>
          </p:nvSpPr>
          <p:spPr>
            <a:xfrm>
              <a:off x="6845494" y="5315337"/>
              <a:ext cx="1855007" cy="674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3" name="Freeform 14"/>
            <p:cNvSpPr/>
            <p:nvPr/>
          </p:nvSpPr>
          <p:spPr>
            <a:xfrm>
              <a:off x="3800743" y="5315337"/>
              <a:ext cx="2973521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00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4" name="Freeform 15"/>
            <p:cNvSpPr/>
            <p:nvPr/>
          </p:nvSpPr>
          <p:spPr>
            <a:xfrm>
              <a:off x="7470774" y="1700808"/>
              <a:ext cx="1145393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00FF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</p:grpSp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531991" cy="29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13" y="692696"/>
            <a:ext cx="1531991" cy="29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2"/>
          <p:cNvSpPr txBox="1"/>
          <p:nvPr/>
        </p:nvSpPr>
        <p:spPr>
          <a:xfrm>
            <a:off x="4425092" y="836712"/>
            <a:ext cx="421971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prstClr val="white"/>
                </a:solidFill>
              </a:rPr>
              <a:t>            Respeitando:</a:t>
            </a:r>
            <a:endParaRPr lang="pt-BR" sz="2800" b="1" i="1" dirty="0">
              <a:solidFill>
                <a:prstClr val="white"/>
              </a:solidFill>
            </a:endParaRPr>
          </a:p>
        </p:txBody>
      </p:sp>
      <p:sp>
        <p:nvSpPr>
          <p:cNvPr id="127" name="TextBox 6"/>
          <p:cNvSpPr txBox="1"/>
          <p:nvPr/>
        </p:nvSpPr>
        <p:spPr>
          <a:xfrm>
            <a:off x="827584" y="242915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</a:rPr>
              <a:t>  A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128" name="TextBox 123"/>
          <p:cNvSpPr txBox="1"/>
          <p:nvPr/>
        </p:nvSpPr>
        <p:spPr>
          <a:xfrm>
            <a:off x="827584" y="565253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</a:rPr>
              <a:t>  B</a:t>
            </a:r>
            <a:endParaRPr lang="pt-BR" sz="3200" b="1" dirty="0">
              <a:solidFill>
                <a:prstClr val="black"/>
              </a:solidFill>
            </a:endParaRPr>
          </a:p>
        </p:txBody>
      </p:sp>
      <p:cxnSp>
        <p:nvCxnSpPr>
          <p:cNvPr id="129" name="Straight Arrow Connector 8"/>
          <p:cNvCxnSpPr/>
          <p:nvPr/>
        </p:nvCxnSpPr>
        <p:spPr>
          <a:xfrm flipV="1">
            <a:off x="2051720" y="2067892"/>
            <a:ext cx="1512168" cy="4970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6"/>
          <p:cNvCxnSpPr/>
          <p:nvPr/>
        </p:nvCxnSpPr>
        <p:spPr>
          <a:xfrm>
            <a:off x="2051720" y="2649832"/>
            <a:ext cx="1512168" cy="112936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29"/>
          <p:cNvCxnSpPr/>
          <p:nvPr/>
        </p:nvCxnSpPr>
        <p:spPr>
          <a:xfrm>
            <a:off x="2051720" y="5517233"/>
            <a:ext cx="1512168" cy="101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7-Point Star 1"/>
          <p:cNvSpPr/>
          <p:nvPr/>
        </p:nvSpPr>
        <p:spPr>
          <a:xfrm>
            <a:off x="2627784" y="1922632"/>
            <a:ext cx="4248027" cy="3210497"/>
          </a:xfrm>
          <a:prstGeom prst="star7">
            <a:avLst/>
          </a:prstGeom>
          <a:solidFill>
            <a:srgbClr val="00B050"/>
          </a:solidFill>
          <a:ln w="47625" cmpd="sng">
            <a:solidFill>
              <a:schemeClr val="tx1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SIM!</a:t>
            </a:r>
            <a:endParaRPr lang="pt-BR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Processo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054"/>
          <p:cNvGrpSpPr/>
          <p:nvPr/>
        </p:nvGrpSpPr>
        <p:grpSpPr>
          <a:xfrm>
            <a:off x="3779912" y="1700808"/>
            <a:ext cx="4956204" cy="4392488"/>
            <a:chOff x="3779912" y="1700808"/>
            <a:chExt cx="4956204" cy="4392488"/>
          </a:xfrm>
        </p:grpSpPr>
        <p:sp>
          <p:nvSpPr>
            <p:cNvPr id="10" name="Freeform 17"/>
            <p:cNvSpPr/>
            <p:nvPr/>
          </p:nvSpPr>
          <p:spPr>
            <a:xfrm>
              <a:off x="4017872" y="5421537"/>
              <a:ext cx="4219712" cy="4445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2" name="Freeform 19"/>
            <p:cNvSpPr/>
            <p:nvPr/>
          </p:nvSpPr>
          <p:spPr>
            <a:xfrm>
              <a:off x="4017872" y="3688481"/>
              <a:ext cx="4219712" cy="4445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3" name="Freeform 20"/>
            <p:cNvSpPr/>
            <p:nvPr/>
          </p:nvSpPr>
          <p:spPr>
            <a:xfrm>
              <a:off x="4017872" y="1833713"/>
              <a:ext cx="4219712" cy="44315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pic>
          <p:nvPicPr>
            <p:cNvPr id="14" name="Picture 2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30411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440522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2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578279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2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10544" y="55122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2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146957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83368" y="55122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487652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625408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76047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3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896553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3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03162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3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169377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672873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809285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945361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8043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18187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354263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507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4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9114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4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7560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4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397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400384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4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3511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82246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4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718659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507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4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9114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4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7560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5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397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5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767468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5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905224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995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176369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311102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448858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5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6078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222155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35856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6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494979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6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629712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6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418101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554514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690589" y="55122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827003" y="55122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Freeform 66"/>
            <p:cNvSpPr/>
            <p:nvPr/>
          </p:nvSpPr>
          <p:spPr>
            <a:xfrm>
              <a:off x="5038613" y="4118864"/>
              <a:ext cx="136177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1</a:t>
              </a:r>
            </a:p>
          </p:txBody>
        </p:sp>
        <p:pic>
          <p:nvPicPr>
            <p:cNvPr id="65" name="Picture 67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61660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8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059354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69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55703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Picture 70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8613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71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562849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Picture 72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6078" y="5421537"/>
              <a:ext cx="244265" cy="444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Freeform 73"/>
            <p:cNvSpPr/>
            <p:nvPr/>
          </p:nvSpPr>
          <p:spPr>
            <a:xfrm>
              <a:off x="5175024" y="5847056"/>
              <a:ext cx="136009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3</a:t>
              </a:r>
            </a:p>
          </p:txBody>
        </p:sp>
        <p:pic>
          <p:nvPicPr>
            <p:cNvPr id="72" name="Picture 7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671193" y="1922632"/>
              <a:ext cx="65518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Picture 7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807605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Picture 7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944017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Picture 7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7875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Picture 7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1650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7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352919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Picture 8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339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Picture 8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8980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Picture 8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4536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229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Picture 8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398705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Picture 8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3343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Picture 8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80901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Picture 8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718659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Picture 8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339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Picture 8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8980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Picture 9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4536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Picture 9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229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Picture 9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767468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Picture 9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903880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Picture 9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861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Picture 9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175024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Picture 9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31110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Picture 9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447514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Picture 9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4398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Picture 9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220811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Picture 10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35688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Picture 10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493299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Picture 10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62803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Picture 10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964759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Picture 10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101171" y="55374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Picture 10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237584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Picture 10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372316" y="55374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Picture 10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508728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Picture 10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644805" y="55374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109"/>
            <p:cNvGrpSpPr/>
            <p:nvPr/>
          </p:nvGrpSpPr>
          <p:grpSpPr>
            <a:xfrm>
              <a:off x="7486308" y="1833713"/>
              <a:ext cx="244265" cy="441360"/>
              <a:chOff x="8136000" y="3592440"/>
              <a:chExt cx="261720" cy="441360"/>
            </a:xfrm>
          </p:grpSpPr>
          <p:pic>
            <p:nvPicPr>
              <p:cNvPr id="121" name="Picture 118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136000" y="3592440"/>
                <a:ext cx="26172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2" name="Straight Connector 119"/>
              <p:cNvSpPr/>
              <p:nvPr/>
            </p:nvSpPr>
            <p:spPr>
              <a:xfrm>
                <a:off x="8209080" y="3857759"/>
                <a:ext cx="145799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23" name="Straight Connector 120"/>
              <p:cNvSpPr/>
              <p:nvPr/>
            </p:nvSpPr>
            <p:spPr>
              <a:xfrm>
                <a:off x="8209080" y="3946680"/>
                <a:ext cx="145799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grpSp>
          <p:nvGrpSpPr>
            <p:cNvPr id="7" name="Group 110"/>
            <p:cNvGrpSpPr/>
            <p:nvPr/>
          </p:nvGrpSpPr>
          <p:grpSpPr>
            <a:xfrm>
              <a:off x="7827003" y="1833713"/>
              <a:ext cx="244601" cy="441360"/>
              <a:chOff x="8501040" y="3592440"/>
              <a:chExt cx="262080" cy="441360"/>
            </a:xfrm>
          </p:grpSpPr>
          <p:pic>
            <p:nvPicPr>
              <p:cNvPr id="118" name="Picture 115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501040" y="3592440"/>
                <a:ext cx="26208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" name="Straight Connector 116"/>
              <p:cNvSpPr/>
              <p:nvPr/>
            </p:nvSpPr>
            <p:spPr>
              <a:xfrm>
                <a:off x="8574120" y="3857759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20" name="Straight Connector 117"/>
              <p:cNvSpPr/>
              <p:nvPr/>
            </p:nvSpPr>
            <p:spPr>
              <a:xfrm>
                <a:off x="8574120" y="3946680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grpSp>
          <p:nvGrpSpPr>
            <p:cNvPr id="8" name="Group 111"/>
            <p:cNvGrpSpPr/>
            <p:nvPr/>
          </p:nvGrpSpPr>
          <p:grpSpPr>
            <a:xfrm>
              <a:off x="8167697" y="1833713"/>
              <a:ext cx="244601" cy="441360"/>
              <a:chOff x="8866080" y="3592440"/>
              <a:chExt cx="262080" cy="441360"/>
            </a:xfrm>
          </p:grpSpPr>
          <p:pic>
            <p:nvPicPr>
              <p:cNvPr id="115" name="Picture 112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866080" y="3592440"/>
                <a:ext cx="26208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6" name="Straight Connector 113"/>
              <p:cNvSpPr/>
              <p:nvPr/>
            </p:nvSpPr>
            <p:spPr>
              <a:xfrm>
                <a:off x="8939160" y="3857759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17" name="Straight Connector 114"/>
              <p:cNvSpPr/>
              <p:nvPr/>
            </p:nvSpPr>
            <p:spPr>
              <a:xfrm>
                <a:off x="8939160" y="3946680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sp>
          <p:nvSpPr>
            <p:cNvPr id="110" name="Freeform 11"/>
            <p:cNvSpPr/>
            <p:nvPr/>
          </p:nvSpPr>
          <p:spPr>
            <a:xfrm>
              <a:off x="3779912" y="1700808"/>
              <a:ext cx="3593087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1" name="Freeform 12"/>
            <p:cNvSpPr/>
            <p:nvPr/>
          </p:nvSpPr>
          <p:spPr>
            <a:xfrm>
              <a:off x="3779912" y="3555281"/>
              <a:ext cx="4956204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2" name="Freeform 13"/>
            <p:cNvSpPr/>
            <p:nvPr/>
          </p:nvSpPr>
          <p:spPr>
            <a:xfrm>
              <a:off x="6845494" y="5315337"/>
              <a:ext cx="1855007" cy="674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3" name="Freeform 14"/>
            <p:cNvSpPr/>
            <p:nvPr/>
          </p:nvSpPr>
          <p:spPr>
            <a:xfrm>
              <a:off x="3800743" y="5315337"/>
              <a:ext cx="2973521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00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4" name="Freeform 15"/>
            <p:cNvSpPr/>
            <p:nvPr/>
          </p:nvSpPr>
          <p:spPr>
            <a:xfrm>
              <a:off x="7470774" y="1700808"/>
              <a:ext cx="1145393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00FF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</p:grpSp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531991" cy="29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13" y="692696"/>
            <a:ext cx="1531991" cy="29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2"/>
          <p:cNvSpPr txBox="1"/>
          <p:nvPr/>
        </p:nvSpPr>
        <p:spPr>
          <a:xfrm>
            <a:off x="4425092" y="836712"/>
            <a:ext cx="421971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prstClr val="white"/>
                </a:solidFill>
              </a:rPr>
              <a:t>            Respeitando:</a:t>
            </a:r>
            <a:endParaRPr lang="pt-BR" sz="2800" b="1" i="1" dirty="0">
              <a:solidFill>
                <a:prstClr val="white"/>
              </a:solidFill>
            </a:endParaRPr>
          </a:p>
        </p:txBody>
      </p:sp>
      <p:sp>
        <p:nvSpPr>
          <p:cNvPr id="127" name="TextBox 6"/>
          <p:cNvSpPr txBox="1"/>
          <p:nvPr/>
        </p:nvSpPr>
        <p:spPr>
          <a:xfrm>
            <a:off x="827584" y="242915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</a:rPr>
              <a:t>  A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128" name="TextBox 123"/>
          <p:cNvSpPr txBox="1"/>
          <p:nvPr/>
        </p:nvSpPr>
        <p:spPr>
          <a:xfrm>
            <a:off x="827584" y="565253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</a:rPr>
              <a:t>  B</a:t>
            </a:r>
            <a:endParaRPr lang="pt-BR" sz="3200" b="1" dirty="0">
              <a:solidFill>
                <a:prstClr val="black"/>
              </a:solidFill>
            </a:endParaRPr>
          </a:p>
        </p:txBody>
      </p:sp>
      <p:cxnSp>
        <p:nvCxnSpPr>
          <p:cNvPr id="129" name="Straight Arrow Connector 8"/>
          <p:cNvCxnSpPr/>
          <p:nvPr/>
        </p:nvCxnSpPr>
        <p:spPr>
          <a:xfrm flipV="1">
            <a:off x="2051720" y="2067892"/>
            <a:ext cx="1512168" cy="4970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6"/>
          <p:cNvCxnSpPr/>
          <p:nvPr/>
        </p:nvCxnSpPr>
        <p:spPr>
          <a:xfrm>
            <a:off x="2051720" y="2649832"/>
            <a:ext cx="1512168" cy="112936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29"/>
          <p:cNvCxnSpPr/>
          <p:nvPr/>
        </p:nvCxnSpPr>
        <p:spPr>
          <a:xfrm>
            <a:off x="2051720" y="5517233"/>
            <a:ext cx="1512168" cy="101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24"/>
          <p:cNvCxnSpPr/>
          <p:nvPr/>
        </p:nvCxnSpPr>
        <p:spPr>
          <a:xfrm flipV="1">
            <a:off x="2051720" y="3924461"/>
            <a:ext cx="1512168" cy="120866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46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Processo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054"/>
          <p:cNvGrpSpPr/>
          <p:nvPr/>
        </p:nvGrpSpPr>
        <p:grpSpPr>
          <a:xfrm>
            <a:off x="3779912" y="1700808"/>
            <a:ext cx="4956204" cy="4392488"/>
            <a:chOff x="3779912" y="1700808"/>
            <a:chExt cx="4956204" cy="4392488"/>
          </a:xfrm>
        </p:grpSpPr>
        <p:sp>
          <p:nvSpPr>
            <p:cNvPr id="10" name="Freeform 17"/>
            <p:cNvSpPr/>
            <p:nvPr/>
          </p:nvSpPr>
          <p:spPr>
            <a:xfrm>
              <a:off x="4017872" y="5421537"/>
              <a:ext cx="4219712" cy="4445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" name="Freeform 18"/>
            <p:cNvSpPr/>
            <p:nvPr/>
          </p:nvSpPr>
          <p:spPr>
            <a:xfrm>
              <a:off x="5109843" y="3228401"/>
              <a:ext cx="135841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1</a:t>
              </a:r>
            </a:p>
          </p:txBody>
        </p:sp>
        <p:sp>
          <p:nvSpPr>
            <p:cNvPr id="12" name="Freeform 19"/>
            <p:cNvSpPr/>
            <p:nvPr/>
          </p:nvSpPr>
          <p:spPr>
            <a:xfrm>
              <a:off x="4017872" y="3688481"/>
              <a:ext cx="4219712" cy="4445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3" name="Freeform 20"/>
            <p:cNvSpPr/>
            <p:nvPr/>
          </p:nvSpPr>
          <p:spPr>
            <a:xfrm>
              <a:off x="4017872" y="1833713"/>
              <a:ext cx="4219712" cy="44315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pic>
          <p:nvPicPr>
            <p:cNvPr id="14" name="Picture 2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30411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440522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2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578279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2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10544" y="55122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2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146957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83368" y="55122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487652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625408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76047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3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896553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3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03162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3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169377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672873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809285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945361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8043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18187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354263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507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4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9114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4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7560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4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397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400384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4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3511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82246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4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718659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507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4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9114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4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7560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5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397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5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767468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5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905224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995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176369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311102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448858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5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6078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222155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35856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6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494979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6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629712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6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418101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554514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690589" y="55122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827003" y="55122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Freeform 66"/>
            <p:cNvSpPr/>
            <p:nvPr/>
          </p:nvSpPr>
          <p:spPr>
            <a:xfrm>
              <a:off x="5038613" y="4118864"/>
              <a:ext cx="136177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1</a:t>
              </a:r>
            </a:p>
          </p:txBody>
        </p:sp>
        <p:pic>
          <p:nvPicPr>
            <p:cNvPr id="65" name="Picture 67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61660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8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059354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69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55703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Picture 70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8613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71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562849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Picture 72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6078" y="5421537"/>
              <a:ext cx="244265" cy="444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Freeform 73"/>
            <p:cNvSpPr/>
            <p:nvPr/>
          </p:nvSpPr>
          <p:spPr>
            <a:xfrm>
              <a:off x="5175024" y="5847056"/>
              <a:ext cx="136009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3</a:t>
              </a:r>
            </a:p>
          </p:txBody>
        </p:sp>
        <p:pic>
          <p:nvPicPr>
            <p:cNvPr id="72" name="Picture 7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671193" y="1922632"/>
              <a:ext cx="65518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Picture 7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807605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Picture 7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944017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Picture 7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7875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Picture 7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1650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7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352919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Picture 8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339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Picture 8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8980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Picture 8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4536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229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Picture 8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398705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Picture 8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3343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Picture 8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80901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Picture 8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718659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Picture 8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339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Picture 8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8980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Picture 9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4536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Picture 9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229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Picture 9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767468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Picture 9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903880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Picture 9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861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Picture 9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175024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Picture 9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31110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Picture 9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447514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Picture 9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4398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Picture 9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220811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Picture 10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35688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Picture 10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493299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Picture 10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62803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Picture 10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964759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Picture 10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101171" y="55374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Picture 10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237584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Picture 10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372316" y="55374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Picture 10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508728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Picture 10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644805" y="55374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109"/>
            <p:cNvGrpSpPr/>
            <p:nvPr/>
          </p:nvGrpSpPr>
          <p:grpSpPr>
            <a:xfrm>
              <a:off x="7486308" y="1833713"/>
              <a:ext cx="244265" cy="441360"/>
              <a:chOff x="8136000" y="3592440"/>
              <a:chExt cx="261720" cy="441360"/>
            </a:xfrm>
          </p:grpSpPr>
          <p:pic>
            <p:nvPicPr>
              <p:cNvPr id="121" name="Picture 118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136000" y="3592440"/>
                <a:ext cx="26172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2" name="Straight Connector 119"/>
              <p:cNvSpPr/>
              <p:nvPr/>
            </p:nvSpPr>
            <p:spPr>
              <a:xfrm>
                <a:off x="8209080" y="3857759"/>
                <a:ext cx="145799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23" name="Straight Connector 120"/>
              <p:cNvSpPr/>
              <p:nvPr/>
            </p:nvSpPr>
            <p:spPr>
              <a:xfrm>
                <a:off x="8209080" y="3946680"/>
                <a:ext cx="145799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grpSp>
          <p:nvGrpSpPr>
            <p:cNvPr id="7" name="Group 110"/>
            <p:cNvGrpSpPr/>
            <p:nvPr/>
          </p:nvGrpSpPr>
          <p:grpSpPr>
            <a:xfrm>
              <a:off x="7827003" y="1833713"/>
              <a:ext cx="244601" cy="441360"/>
              <a:chOff x="8501040" y="3592440"/>
              <a:chExt cx="262080" cy="441360"/>
            </a:xfrm>
          </p:grpSpPr>
          <p:pic>
            <p:nvPicPr>
              <p:cNvPr id="118" name="Picture 115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501040" y="3592440"/>
                <a:ext cx="26208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" name="Straight Connector 116"/>
              <p:cNvSpPr/>
              <p:nvPr/>
            </p:nvSpPr>
            <p:spPr>
              <a:xfrm>
                <a:off x="8574120" y="3857759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20" name="Straight Connector 117"/>
              <p:cNvSpPr/>
              <p:nvPr/>
            </p:nvSpPr>
            <p:spPr>
              <a:xfrm>
                <a:off x="8574120" y="3946680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grpSp>
          <p:nvGrpSpPr>
            <p:cNvPr id="8" name="Group 111"/>
            <p:cNvGrpSpPr/>
            <p:nvPr/>
          </p:nvGrpSpPr>
          <p:grpSpPr>
            <a:xfrm>
              <a:off x="8167697" y="1833713"/>
              <a:ext cx="244601" cy="441360"/>
              <a:chOff x="8866080" y="3592440"/>
              <a:chExt cx="262080" cy="441360"/>
            </a:xfrm>
          </p:grpSpPr>
          <p:pic>
            <p:nvPicPr>
              <p:cNvPr id="115" name="Picture 112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866080" y="3592440"/>
                <a:ext cx="26208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6" name="Straight Connector 113"/>
              <p:cNvSpPr/>
              <p:nvPr/>
            </p:nvSpPr>
            <p:spPr>
              <a:xfrm>
                <a:off x="8939160" y="3857759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17" name="Straight Connector 114"/>
              <p:cNvSpPr/>
              <p:nvPr/>
            </p:nvSpPr>
            <p:spPr>
              <a:xfrm>
                <a:off x="8939160" y="3946680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sp>
          <p:nvSpPr>
            <p:cNvPr id="110" name="Freeform 11"/>
            <p:cNvSpPr/>
            <p:nvPr/>
          </p:nvSpPr>
          <p:spPr>
            <a:xfrm>
              <a:off x="3779912" y="1700808"/>
              <a:ext cx="3593087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1" name="Freeform 12"/>
            <p:cNvSpPr/>
            <p:nvPr/>
          </p:nvSpPr>
          <p:spPr>
            <a:xfrm>
              <a:off x="3779912" y="3555281"/>
              <a:ext cx="4956204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2" name="Freeform 13"/>
            <p:cNvSpPr/>
            <p:nvPr/>
          </p:nvSpPr>
          <p:spPr>
            <a:xfrm>
              <a:off x="6845494" y="5315337"/>
              <a:ext cx="1855007" cy="674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3" name="Freeform 14"/>
            <p:cNvSpPr/>
            <p:nvPr/>
          </p:nvSpPr>
          <p:spPr>
            <a:xfrm>
              <a:off x="3800743" y="5315337"/>
              <a:ext cx="2973521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00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4" name="Freeform 15"/>
            <p:cNvSpPr/>
            <p:nvPr/>
          </p:nvSpPr>
          <p:spPr>
            <a:xfrm>
              <a:off x="7470774" y="1700808"/>
              <a:ext cx="1145393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00FF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</p:grpSp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531991" cy="29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13" y="692696"/>
            <a:ext cx="1531991" cy="29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2"/>
          <p:cNvSpPr txBox="1"/>
          <p:nvPr/>
        </p:nvSpPr>
        <p:spPr>
          <a:xfrm>
            <a:off x="4425092" y="836712"/>
            <a:ext cx="421971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prstClr val="white"/>
                </a:solidFill>
              </a:rPr>
              <a:t>            Respeitando:</a:t>
            </a:r>
            <a:endParaRPr lang="pt-BR" sz="2800" b="1" i="1" dirty="0">
              <a:solidFill>
                <a:prstClr val="white"/>
              </a:solidFill>
            </a:endParaRPr>
          </a:p>
        </p:txBody>
      </p:sp>
      <p:sp>
        <p:nvSpPr>
          <p:cNvPr id="127" name="TextBox 6"/>
          <p:cNvSpPr txBox="1"/>
          <p:nvPr/>
        </p:nvSpPr>
        <p:spPr>
          <a:xfrm>
            <a:off x="827584" y="242915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</a:rPr>
              <a:t>  A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128" name="TextBox 123"/>
          <p:cNvSpPr txBox="1"/>
          <p:nvPr/>
        </p:nvSpPr>
        <p:spPr>
          <a:xfrm>
            <a:off x="827584" y="565253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</a:rPr>
              <a:t>  B</a:t>
            </a:r>
            <a:endParaRPr lang="pt-BR" sz="3200" b="1" dirty="0">
              <a:solidFill>
                <a:prstClr val="black"/>
              </a:solidFill>
            </a:endParaRPr>
          </a:p>
        </p:txBody>
      </p:sp>
      <p:cxnSp>
        <p:nvCxnSpPr>
          <p:cNvPr id="129" name="Straight Arrow Connector 8"/>
          <p:cNvCxnSpPr/>
          <p:nvPr/>
        </p:nvCxnSpPr>
        <p:spPr>
          <a:xfrm flipV="1">
            <a:off x="2051720" y="2067892"/>
            <a:ext cx="1512168" cy="4970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6"/>
          <p:cNvCxnSpPr/>
          <p:nvPr/>
        </p:nvCxnSpPr>
        <p:spPr>
          <a:xfrm>
            <a:off x="2051720" y="2649832"/>
            <a:ext cx="1512168" cy="112936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29"/>
          <p:cNvCxnSpPr/>
          <p:nvPr/>
        </p:nvCxnSpPr>
        <p:spPr>
          <a:xfrm>
            <a:off x="2051720" y="5517233"/>
            <a:ext cx="1512168" cy="101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24"/>
          <p:cNvCxnSpPr/>
          <p:nvPr/>
        </p:nvCxnSpPr>
        <p:spPr>
          <a:xfrm flipV="1">
            <a:off x="2051720" y="3924461"/>
            <a:ext cx="1512168" cy="120866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7-Point Star 125"/>
          <p:cNvSpPr/>
          <p:nvPr/>
        </p:nvSpPr>
        <p:spPr>
          <a:xfrm>
            <a:off x="2627783" y="1922632"/>
            <a:ext cx="4590403" cy="3498905"/>
          </a:xfrm>
          <a:prstGeom prst="star7">
            <a:avLst/>
          </a:prstGeom>
          <a:solidFill>
            <a:srgbClr val="FF0000"/>
          </a:solidFill>
          <a:ln w="47625" cmpd="sng">
            <a:solidFill>
              <a:schemeClr val="tx1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NÃO!</a:t>
            </a:r>
            <a:endParaRPr lang="pt-BR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Processo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054"/>
          <p:cNvGrpSpPr/>
          <p:nvPr/>
        </p:nvGrpSpPr>
        <p:grpSpPr>
          <a:xfrm>
            <a:off x="3779912" y="1700808"/>
            <a:ext cx="4956204" cy="4392488"/>
            <a:chOff x="3779912" y="1700808"/>
            <a:chExt cx="4956204" cy="4392488"/>
          </a:xfrm>
        </p:grpSpPr>
        <p:sp>
          <p:nvSpPr>
            <p:cNvPr id="10" name="Freeform 17"/>
            <p:cNvSpPr/>
            <p:nvPr/>
          </p:nvSpPr>
          <p:spPr>
            <a:xfrm>
              <a:off x="4017872" y="5421537"/>
              <a:ext cx="4219712" cy="4445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" name="Freeform 18"/>
            <p:cNvSpPr/>
            <p:nvPr/>
          </p:nvSpPr>
          <p:spPr>
            <a:xfrm>
              <a:off x="5109843" y="3228401"/>
              <a:ext cx="135841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1</a:t>
              </a:r>
            </a:p>
          </p:txBody>
        </p:sp>
        <p:sp>
          <p:nvSpPr>
            <p:cNvPr id="12" name="Freeform 19"/>
            <p:cNvSpPr/>
            <p:nvPr/>
          </p:nvSpPr>
          <p:spPr>
            <a:xfrm>
              <a:off x="4017872" y="3688481"/>
              <a:ext cx="4219712" cy="4445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3" name="Freeform 20"/>
            <p:cNvSpPr/>
            <p:nvPr/>
          </p:nvSpPr>
          <p:spPr>
            <a:xfrm>
              <a:off x="4017872" y="1833713"/>
              <a:ext cx="4219712" cy="44315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X="" minX="0" maxX="0"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FFCC00">
                <a:alpha val="9000"/>
              </a:srgbClr>
            </a:solidFill>
            <a:ln w="50760">
              <a:solidFill>
                <a:schemeClr val="tx1"/>
              </a:solidFill>
              <a:prstDash val="solid"/>
              <a:miter/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pic>
          <p:nvPicPr>
            <p:cNvPr id="14" name="Picture 2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30411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440522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2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578279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2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10544" y="55122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2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146957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83368" y="55122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487652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625408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76047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3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896553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3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03162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3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169377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672873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809285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945361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8043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18187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354263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507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4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9114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4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7560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4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397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400384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4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3511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82246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4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718659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5070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4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9114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4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7560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5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3971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5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767468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5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905224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9957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176369" y="3779201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311102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448858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5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6078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222155" y="3779201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358566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6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494979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6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629712" y="3779201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6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418101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554514" y="55122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690589" y="55122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827003" y="55122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Freeform 66"/>
            <p:cNvSpPr/>
            <p:nvPr/>
          </p:nvSpPr>
          <p:spPr>
            <a:xfrm>
              <a:off x="5038613" y="4118864"/>
              <a:ext cx="136177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1</a:t>
              </a:r>
            </a:p>
          </p:txBody>
        </p:sp>
        <p:pic>
          <p:nvPicPr>
            <p:cNvPr id="65" name="Picture 67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61660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8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059354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69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55703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Picture 70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8613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71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562849" y="5421537"/>
              <a:ext cx="244601" cy="44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Picture 72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6078" y="5421537"/>
              <a:ext cx="244265" cy="444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Freeform 73"/>
            <p:cNvSpPr/>
            <p:nvPr/>
          </p:nvSpPr>
          <p:spPr>
            <a:xfrm>
              <a:off x="5175024" y="5847056"/>
              <a:ext cx="1360092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624"/>
                </a:spcBef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pt-BR" sz="1000" b="1" i="1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rPr>
                <a:t>Linha (envase): 3</a:t>
              </a:r>
            </a:p>
          </p:txBody>
        </p:sp>
        <p:pic>
          <p:nvPicPr>
            <p:cNvPr id="72" name="Picture 7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671193" y="1922632"/>
              <a:ext cx="65518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Picture 7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807605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Picture 7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944017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Picture 7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07875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Picture 7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21650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7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352919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Picture 8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339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Picture 8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8980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Picture 8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4536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229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Picture 8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398705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Picture 8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53343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Picture 8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580901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Picture 8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718659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Picture 8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853390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Picture 8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98980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Picture 9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24536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Picture 9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6229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Picture 9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767468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Picture 9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903880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Picture 9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038613" y="1922632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Picture 9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175024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Picture 9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31110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Picture 9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447514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Picture 9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084398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Picture 99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220811" y="1922632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Picture 100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356887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Picture 101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493299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Picture 102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628032" y="1922632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Picture 10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7964759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Picture 104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101171" y="55374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Picture 10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237584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Picture 106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372316" y="5537457"/>
              <a:ext cx="66526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Picture 107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508728" y="5537457"/>
              <a:ext cx="65182" cy="29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Picture 108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8644805" y="5537457"/>
              <a:ext cx="66862" cy="2905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109"/>
            <p:cNvGrpSpPr/>
            <p:nvPr/>
          </p:nvGrpSpPr>
          <p:grpSpPr>
            <a:xfrm>
              <a:off x="7486308" y="1833713"/>
              <a:ext cx="244265" cy="441360"/>
              <a:chOff x="8136000" y="3592440"/>
              <a:chExt cx="261720" cy="441360"/>
            </a:xfrm>
          </p:grpSpPr>
          <p:pic>
            <p:nvPicPr>
              <p:cNvPr id="121" name="Picture 118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136000" y="3592440"/>
                <a:ext cx="26172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2" name="Straight Connector 119"/>
              <p:cNvSpPr/>
              <p:nvPr/>
            </p:nvSpPr>
            <p:spPr>
              <a:xfrm>
                <a:off x="8209080" y="3857759"/>
                <a:ext cx="145799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23" name="Straight Connector 120"/>
              <p:cNvSpPr/>
              <p:nvPr/>
            </p:nvSpPr>
            <p:spPr>
              <a:xfrm>
                <a:off x="8209080" y="3946680"/>
                <a:ext cx="145799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grpSp>
          <p:nvGrpSpPr>
            <p:cNvPr id="7" name="Group 110"/>
            <p:cNvGrpSpPr/>
            <p:nvPr/>
          </p:nvGrpSpPr>
          <p:grpSpPr>
            <a:xfrm>
              <a:off x="7827003" y="1833713"/>
              <a:ext cx="244601" cy="441360"/>
              <a:chOff x="8501040" y="3592440"/>
              <a:chExt cx="262080" cy="441360"/>
            </a:xfrm>
          </p:grpSpPr>
          <p:pic>
            <p:nvPicPr>
              <p:cNvPr id="118" name="Picture 115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501040" y="3592440"/>
                <a:ext cx="26208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" name="Straight Connector 116"/>
              <p:cNvSpPr/>
              <p:nvPr/>
            </p:nvSpPr>
            <p:spPr>
              <a:xfrm>
                <a:off x="8574120" y="3857759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20" name="Straight Connector 117"/>
              <p:cNvSpPr/>
              <p:nvPr/>
            </p:nvSpPr>
            <p:spPr>
              <a:xfrm>
                <a:off x="8574120" y="3946680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grpSp>
          <p:nvGrpSpPr>
            <p:cNvPr id="8" name="Group 111"/>
            <p:cNvGrpSpPr/>
            <p:nvPr/>
          </p:nvGrpSpPr>
          <p:grpSpPr>
            <a:xfrm>
              <a:off x="8167697" y="1833713"/>
              <a:ext cx="244601" cy="441360"/>
              <a:chOff x="8866080" y="3592440"/>
              <a:chExt cx="262080" cy="441360"/>
            </a:xfrm>
          </p:grpSpPr>
          <p:pic>
            <p:nvPicPr>
              <p:cNvPr id="115" name="Picture 112"/>
              <p:cNvPicPr>
                <a:picLocks noChangeAspect="1"/>
              </p:cNvPicPr>
              <p:nvPr/>
            </p:nvPicPr>
            <p:blipFill>
              <a:blip r:embed="rId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8866080" y="3592440"/>
                <a:ext cx="262080" cy="441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6" name="Straight Connector 113"/>
              <p:cNvSpPr/>
              <p:nvPr/>
            </p:nvSpPr>
            <p:spPr>
              <a:xfrm>
                <a:off x="8939160" y="3857759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  <p:sp>
            <p:nvSpPr>
              <p:cNvPr id="117" name="Straight Connector 114"/>
              <p:cNvSpPr/>
              <p:nvPr/>
            </p:nvSpPr>
            <p:spPr>
              <a:xfrm>
                <a:off x="8939160" y="3946680"/>
                <a:ext cx="146160" cy="14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pt-BR">
                  <a:solidFill>
                    <a:prstClr val="white"/>
                  </a:solidFill>
                  <a:latin typeface="Arial" pitchFamily="34"/>
                  <a:ea typeface="SimSun" pitchFamily="2"/>
                  <a:cs typeface="SimSun" pitchFamily="2"/>
                </a:endParaRPr>
              </a:p>
            </p:txBody>
          </p:sp>
        </p:grpSp>
        <p:sp>
          <p:nvSpPr>
            <p:cNvPr id="110" name="Freeform 11"/>
            <p:cNvSpPr/>
            <p:nvPr/>
          </p:nvSpPr>
          <p:spPr>
            <a:xfrm>
              <a:off x="3779912" y="1700808"/>
              <a:ext cx="3593087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1" name="Freeform 12"/>
            <p:cNvSpPr/>
            <p:nvPr/>
          </p:nvSpPr>
          <p:spPr>
            <a:xfrm>
              <a:off x="3779912" y="3555281"/>
              <a:ext cx="4956204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2" name="Freeform 13"/>
            <p:cNvSpPr/>
            <p:nvPr/>
          </p:nvSpPr>
          <p:spPr>
            <a:xfrm>
              <a:off x="6845494" y="5315337"/>
              <a:ext cx="1855007" cy="674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3" name="Freeform 14"/>
            <p:cNvSpPr/>
            <p:nvPr/>
          </p:nvSpPr>
          <p:spPr>
            <a:xfrm>
              <a:off x="3800743" y="5315337"/>
              <a:ext cx="2973521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00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4" name="Freeform 15"/>
            <p:cNvSpPr/>
            <p:nvPr/>
          </p:nvSpPr>
          <p:spPr>
            <a:xfrm>
              <a:off x="7470774" y="1700808"/>
              <a:ext cx="1145393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57240">
              <a:solidFill>
                <a:srgbClr val="00FF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>
                <a:solidFill>
                  <a:prstClr val="white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</p:grpSp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531991" cy="29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13" y="692696"/>
            <a:ext cx="1531991" cy="29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2"/>
          <p:cNvSpPr txBox="1"/>
          <p:nvPr/>
        </p:nvSpPr>
        <p:spPr>
          <a:xfrm>
            <a:off x="4425092" y="836712"/>
            <a:ext cx="421971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prstClr val="white"/>
                </a:solidFill>
              </a:rPr>
              <a:t>            Respeitando:</a:t>
            </a:r>
            <a:endParaRPr lang="pt-BR" sz="2800" b="1" i="1" dirty="0">
              <a:solidFill>
                <a:prstClr val="white"/>
              </a:solidFill>
            </a:endParaRPr>
          </a:p>
        </p:txBody>
      </p:sp>
      <p:sp>
        <p:nvSpPr>
          <p:cNvPr id="127" name="TextBox 6"/>
          <p:cNvSpPr txBox="1"/>
          <p:nvPr/>
        </p:nvSpPr>
        <p:spPr>
          <a:xfrm>
            <a:off x="827584" y="242915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</a:rPr>
              <a:t>  A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128" name="TextBox 123"/>
          <p:cNvSpPr txBox="1"/>
          <p:nvPr/>
        </p:nvSpPr>
        <p:spPr>
          <a:xfrm>
            <a:off x="827584" y="565253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</a:rPr>
              <a:t>  </a:t>
            </a:r>
            <a:r>
              <a:rPr lang="pt-BR" sz="3200" b="1" dirty="0">
                <a:solidFill>
                  <a:prstClr val="black"/>
                </a:solidFill>
              </a:rPr>
              <a:t>A</a:t>
            </a:r>
          </a:p>
        </p:txBody>
      </p:sp>
      <p:cxnSp>
        <p:nvCxnSpPr>
          <p:cNvPr id="129" name="Straight Arrow Connector 8"/>
          <p:cNvCxnSpPr/>
          <p:nvPr/>
        </p:nvCxnSpPr>
        <p:spPr>
          <a:xfrm flipV="1">
            <a:off x="2051720" y="2067892"/>
            <a:ext cx="1512168" cy="4970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6"/>
          <p:cNvCxnSpPr/>
          <p:nvPr/>
        </p:nvCxnSpPr>
        <p:spPr>
          <a:xfrm>
            <a:off x="2051720" y="2649832"/>
            <a:ext cx="1512168" cy="112936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29"/>
          <p:cNvCxnSpPr/>
          <p:nvPr/>
        </p:nvCxnSpPr>
        <p:spPr>
          <a:xfrm>
            <a:off x="2051720" y="5517233"/>
            <a:ext cx="1512168" cy="101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24"/>
          <p:cNvCxnSpPr/>
          <p:nvPr/>
        </p:nvCxnSpPr>
        <p:spPr>
          <a:xfrm flipV="1">
            <a:off x="2051720" y="3924461"/>
            <a:ext cx="1512168" cy="120866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7-Point Star 125"/>
          <p:cNvSpPr/>
          <p:nvPr/>
        </p:nvSpPr>
        <p:spPr>
          <a:xfrm>
            <a:off x="2627783" y="1922632"/>
            <a:ext cx="4590403" cy="3498905"/>
          </a:xfrm>
          <a:prstGeom prst="star7">
            <a:avLst/>
          </a:prstGeom>
          <a:solidFill>
            <a:srgbClr val="FF0000"/>
          </a:solidFill>
          <a:ln w="47625" cmpd="sng">
            <a:solidFill>
              <a:schemeClr val="tx1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NÃO!</a:t>
            </a:r>
            <a:endParaRPr lang="pt-BR" sz="80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4" name="Down Arrow 10"/>
          <p:cNvSpPr/>
          <p:nvPr/>
        </p:nvSpPr>
        <p:spPr>
          <a:xfrm rot="5400000">
            <a:off x="2267744" y="4365104"/>
            <a:ext cx="1440160" cy="3168352"/>
          </a:xfrm>
          <a:prstGeom prst="downArrow">
            <a:avLst>
              <a:gd name="adj1" fmla="val 3845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CONTINUA NÃO PODENDO!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089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Processo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/>
          <p:cNvCxnSpPr/>
          <p:nvPr/>
        </p:nvCxnSpPr>
        <p:spPr>
          <a:xfrm>
            <a:off x="899592" y="1463824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1484784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234" y="1681397"/>
            <a:ext cx="1368152" cy="462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503" y="3246275"/>
            <a:ext cx="1638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4100" y="4975820"/>
            <a:ext cx="1638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503" y="1599064"/>
            <a:ext cx="1638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 rot="16200000">
            <a:off x="-3378499" y="4119463"/>
            <a:ext cx="7200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15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Descrição do problema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4544" y="692696"/>
            <a:ext cx="446449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150000"/>
              </a:lnSpc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1º Estágio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88024" y="69269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150000"/>
              </a:lnSpc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º Estágio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01651" y="3565465"/>
            <a:ext cx="3270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envase só ocorre se houver líquido pronto 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1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Processo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/>
          <p:cNvCxnSpPr/>
          <p:nvPr/>
        </p:nvCxnSpPr>
        <p:spPr>
          <a:xfrm>
            <a:off x="899592" y="1319808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1340768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5373"/>
            <a:ext cx="1368152" cy="462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16200000">
            <a:off x="-3378499" y="4119463"/>
            <a:ext cx="7200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15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Descrição do problema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56592" y="476672"/>
            <a:ext cx="446449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150000"/>
              </a:lnSpc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1º Estágio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1556792"/>
            <a:ext cx="66607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Tempo de preparação dos líquidos indepentende da sequência de produção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Cada período corresponde a um dia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Um tanque pode receber apenas um líquido por vez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Respeitar a capacidade máxima e mínima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Respeitar o tempo de fermentação e maturação de cada líquido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líquido pode esperar no tanque para ser envasado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mesmo tanque pode abastecer mais de uma linha ao mesmo tempo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4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Processo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/>
          <p:cNvCxnSpPr/>
          <p:nvPr/>
        </p:nvCxnSpPr>
        <p:spPr>
          <a:xfrm>
            <a:off x="899592" y="1319808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1340768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1638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74693"/>
            <a:ext cx="1638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 rot="16200000">
            <a:off x="-3378499" y="4119463"/>
            <a:ext cx="7200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15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Descrição do problema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12576" y="69269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150000"/>
              </a:lnSpc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º Estágio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1780" y="1875596"/>
            <a:ext cx="66607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Tempo de preparação dependente da sequência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Cada macroperíodo corresponde a um dia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Uma linha recebe líquido de apenas um tanque por vez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Respeitar a capacidade de tempo da envasadora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linha só trabalha se receber líquido pronto do tanque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0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743200" y="-38100"/>
            <a:ext cx="3352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1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OTIMIZAÇÃO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11560" y="908720"/>
            <a:ext cx="8026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</a:pPr>
            <a:r>
              <a:rPr lang="pt-BR" dirty="0" smtClean="0"/>
              <a:t>No dicionário Aurélio</a:t>
            </a:r>
          </a:p>
          <a:p>
            <a:pPr>
              <a:spcAft>
                <a:spcPct val="5000"/>
              </a:spcAft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Otimizar</a:t>
            </a:r>
            <a:r>
              <a:rPr lang="pt-BR" dirty="0" smtClean="0"/>
              <a:t>. </a:t>
            </a:r>
            <a:r>
              <a:rPr lang="pt-BR" b="1" dirty="0" smtClean="0"/>
              <a:t>Proceder à otimização de</a:t>
            </a:r>
            <a:r>
              <a:rPr lang="pt-BR" dirty="0" smtClean="0"/>
              <a:t>; </a:t>
            </a:r>
            <a:r>
              <a:rPr lang="pt-BR" b="1" dirty="0" smtClean="0"/>
              <a:t>tornar ótimo</a:t>
            </a:r>
            <a:r>
              <a:rPr lang="pt-BR" dirty="0" smtClean="0"/>
              <a:t>.</a:t>
            </a:r>
          </a:p>
          <a:p>
            <a:pPr>
              <a:spcAft>
                <a:spcPct val="5000"/>
              </a:spcAft>
            </a:pPr>
            <a:r>
              <a:rPr lang="pt-BR" dirty="0" smtClean="0"/>
              <a:t> </a:t>
            </a:r>
            <a:br>
              <a:rPr lang="pt-BR" dirty="0" smtClean="0"/>
            </a:br>
            <a:r>
              <a:rPr lang="pt-BR" b="1" dirty="0" smtClean="0"/>
              <a:t>Otimização</a:t>
            </a:r>
            <a:r>
              <a:rPr lang="pt-BR" dirty="0" smtClean="0"/>
              <a:t>.  </a:t>
            </a:r>
            <a:r>
              <a:rPr lang="pt-BR" b="1" dirty="0" smtClean="0"/>
              <a:t>Processo pelo qual se determina o valor ótimo de uma grandeza.</a:t>
            </a:r>
          </a:p>
          <a:p>
            <a:pPr>
              <a:spcAft>
                <a:spcPct val="5000"/>
              </a:spcAft>
            </a:pPr>
            <a:endParaRPr lang="pt-BR" b="1" dirty="0" smtClean="0"/>
          </a:p>
          <a:p>
            <a:pPr>
              <a:spcAft>
                <a:spcPct val="5000"/>
              </a:spcAft>
            </a:pPr>
            <a:r>
              <a:rPr lang="pt-BR" b="1" dirty="0" smtClean="0">
                <a:solidFill>
                  <a:srgbClr val="FF0000"/>
                </a:solidFill>
                <a:ea typeface="Cambria Math"/>
              </a:rPr>
              <a:t>Será que vocês já resolveram algum problema de otimização antes?</a:t>
            </a:r>
          </a:p>
          <a:p>
            <a:pPr>
              <a:spcAft>
                <a:spcPct val="5000"/>
              </a:spcAft>
            </a:pPr>
            <a:endParaRPr lang="pt-BR" dirty="0" smtClean="0">
              <a:ea typeface="Cambria Math"/>
            </a:endParaRPr>
          </a:p>
          <a:p>
            <a:pPr>
              <a:spcAft>
                <a:spcPct val="5000"/>
              </a:spcAft>
            </a:pPr>
            <a:r>
              <a:rPr lang="pt-BR" b="1" dirty="0" smtClean="0">
                <a:solidFill>
                  <a:srgbClr val="FF0000"/>
                </a:solidFill>
                <a:ea typeface="Cambria Math"/>
              </a:rPr>
              <a:t>Otimização tem utilidade prática?</a:t>
            </a:r>
          </a:p>
          <a:p>
            <a:pPr>
              <a:spcAft>
                <a:spcPct val="5000"/>
              </a:spcAft>
            </a:pPr>
            <a:endParaRPr lang="pt-BR" b="1" dirty="0" smtClean="0">
              <a:solidFill>
                <a:srgbClr val="FF0000"/>
              </a:solidFill>
              <a:ea typeface="Cambria Math"/>
            </a:endParaRPr>
          </a:p>
          <a:p>
            <a:pPr>
              <a:spcAft>
                <a:spcPct val="5000"/>
              </a:spcAft>
            </a:pPr>
            <a:r>
              <a:rPr lang="pt-BR" b="1" dirty="0" smtClean="0">
                <a:solidFill>
                  <a:srgbClr val="FF0000"/>
                </a:solidFill>
                <a:ea typeface="Cambria Math"/>
              </a:rPr>
              <a:t>Como resolver/modelar/propor solução/método para um problema real?</a:t>
            </a:r>
          </a:p>
          <a:p>
            <a:pPr>
              <a:spcAft>
                <a:spcPct val="5000"/>
              </a:spcAft>
            </a:pPr>
            <a:endParaRPr lang="pt-BR" dirty="0" smtClean="0">
              <a:ea typeface="Cambria Math"/>
            </a:endParaRPr>
          </a:p>
          <a:p>
            <a:pPr>
              <a:spcAft>
                <a:spcPct val="5000"/>
              </a:spcAft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Processo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/>
          <p:cNvCxnSpPr/>
          <p:nvPr/>
        </p:nvCxnSpPr>
        <p:spPr>
          <a:xfrm>
            <a:off x="899592" y="1319808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1340768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 rot="16200000">
            <a:off x="-3378499" y="4119463"/>
            <a:ext cx="7200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15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Descrição do problema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9999"/>
            <a:ext cx="3950639" cy="361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1890886" cy="530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24128" y="980728"/>
            <a:ext cx="251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Difere-se de como é feito nas cervejarias</a:t>
            </a:r>
            <a:endParaRPr lang="pt-BR" b="1" dirty="0"/>
          </a:p>
        </p:txBody>
      </p:sp>
      <p:sp>
        <p:nvSpPr>
          <p:cNvPr id="22" name="Left-Right Arrow 21" descr="Integrado"/>
          <p:cNvSpPr/>
          <p:nvPr/>
        </p:nvSpPr>
        <p:spPr>
          <a:xfrm rot="1110717">
            <a:off x="3300342" y="1416862"/>
            <a:ext cx="2427883" cy="82344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Box 18"/>
          <p:cNvSpPr txBox="1"/>
          <p:nvPr/>
        </p:nvSpPr>
        <p:spPr>
          <a:xfrm rot="1095687">
            <a:off x="3719345" y="1628846"/>
            <a:ext cx="184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Integrado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0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Objetivo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/>
          <p:cNvCxnSpPr/>
          <p:nvPr/>
        </p:nvCxnSpPr>
        <p:spPr>
          <a:xfrm>
            <a:off x="899592" y="1319808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1340768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62880" y="476672"/>
            <a:ext cx="8229600" cy="6192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25438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2010320"/>
            <a:ext cx="85048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Determinando planos de produção viáveis para 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problema,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definindo: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e quanto produzir (líquido, itens finais)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 a sequência de produção dos itens nas linhas de envase 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2000448"/>
            <a:ext cx="8352928" cy="272469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 rot="20998232">
            <a:off x="-72615" y="707314"/>
            <a:ext cx="772764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Problema </a:t>
            </a:r>
            <a:r>
              <a:rPr lang="pt-BR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integrado de </a:t>
            </a:r>
            <a:r>
              <a:rPr lang="pt-BR" sz="2400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dimensionamento</a:t>
            </a:r>
            <a:r>
              <a:rPr lang="pt-BR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lotes e </a:t>
            </a:r>
            <a:r>
              <a:rPr lang="pt-BR" sz="2400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programação da </a:t>
            </a:r>
            <a:r>
              <a:rPr lang="pt-BR" sz="2400" u="sng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pt-BR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indústrias </a:t>
            </a:r>
            <a:r>
              <a:rPr lang="pt-BR" sz="2400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cervejeiras</a:t>
            </a:r>
          </a:p>
        </p:txBody>
      </p:sp>
      <p:sp>
        <p:nvSpPr>
          <p:cNvPr id="7" name="Retângulo 6"/>
          <p:cNvSpPr/>
          <p:nvPr/>
        </p:nvSpPr>
        <p:spPr>
          <a:xfrm rot="20959816">
            <a:off x="4986994" y="4562196"/>
            <a:ext cx="4125610" cy="936104"/>
          </a:xfrm>
          <a:prstGeom prst="rect">
            <a:avLst/>
          </a:prstGeom>
          <a:solidFill>
            <a:schemeClr val="bg1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custo e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trocas nas linhas de envase</a:t>
            </a:r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560458">
            <a:off x="877735" y="54452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 rot="21442527">
            <a:off x="2094296" y="5010836"/>
            <a:ext cx="290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Limitação da capacidade 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21354154">
            <a:off x="621282" y="6203403"/>
            <a:ext cx="27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 tanques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 rot="908603">
            <a:off x="7037747" y="5545045"/>
            <a:ext cx="27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 rot="20999596">
            <a:off x="5505403" y="6070055"/>
            <a:ext cx="310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 linhas de envase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 rot="397977">
            <a:off x="2814327" y="5772518"/>
            <a:ext cx="3226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de fermentação/ maturação</a:t>
            </a:r>
          </a:p>
          <a:p>
            <a:pPr algn="ctr"/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3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7"/>
          <p:cNvGrpSpPr/>
          <p:nvPr/>
        </p:nvGrpSpPr>
        <p:grpSpPr>
          <a:xfrm>
            <a:off x="-2412776" y="-531440"/>
            <a:ext cx="11593288" cy="9612560"/>
            <a:chOff x="-2412776" y="-531440"/>
            <a:chExt cx="11593288" cy="9612560"/>
          </a:xfrm>
        </p:grpSpPr>
        <p:sp>
          <p:nvSpPr>
            <p:cNvPr id="27" name="Rectangle 26"/>
            <p:cNvSpPr/>
            <p:nvPr/>
          </p:nvSpPr>
          <p:spPr>
            <a:xfrm>
              <a:off x="-108520" y="-99392"/>
              <a:ext cx="9217024" cy="69573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412776" y="-531440"/>
              <a:ext cx="11305256" cy="73854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9552" y="44624"/>
              <a:ext cx="8568952" cy="432048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3" y="-27384"/>
              <a:ext cx="864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Objetivo</a:t>
              </a:r>
              <a:endPara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 rot="16200000">
              <a:off x="-4338735" y="4202832"/>
              <a:ext cx="91805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355600">
                <a:schemeClr val="tx1">
                  <a:alpha val="40000"/>
                </a:schemeClr>
              </a:glow>
            </a:effectLst>
          </p:spPr>
          <p:txBody>
            <a:bodyPr vert="horz" lIns="91440" tIns="45720" rIns="91440" bIns="45720" rtlCol="0">
              <a:normAutofit lnSpcReduction="100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9392"/>
              <a:ext cx="576064" cy="72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/>
          <p:cNvCxnSpPr/>
          <p:nvPr/>
        </p:nvCxnSpPr>
        <p:spPr>
          <a:xfrm>
            <a:off x="899592" y="1319808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1340768"/>
            <a:ext cx="2664296" cy="4392488"/>
          </a:xfrm>
          <a:prstGeom prst="line">
            <a:avLst/>
          </a:prstGeom>
          <a:ln w="95250">
            <a:solidFill>
              <a:srgbClr val="FF0000"/>
            </a:solidFill>
          </a:ln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62880" y="476672"/>
            <a:ext cx="8229600" cy="6192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25438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2010320"/>
            <a:ext cx="85048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Determinando planos de produção viáveis para 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problema,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definindo: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e quanto produzir (líquido, itens finais)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 a sequência de produção dos itens nas linhas de envase 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2000448"/>
            <a:ext cx="8352928" cy="272469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 rot="20998232">
            <a:off x="-72615" y="707314"/>
            <a:ext cx="772764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Problema </a:t>
            </a:r>
            <a:r>
              <a:rPr lang="pt-BR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integrado de </a:t>
            </a:r>
            <a:r>
              <a:rPr lang="pt-BR" sz="2400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dimensionamento</a:t>
            </a:r>
            <a:r>
              <a:rPr lang="pt-BR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lotes e </a:t>
            </a:r>
            <a:r>
              <a:rPr lang="pt-BR" sz="2400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programação da </a:t>
            </a:r>
            <a:r>
              <a:rPr lang="pt-BR" sz="2400" u="sng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pt-BR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indústrias </a:t>
            </a:r>
            <a:r>
              <a:rPr lang="pt-BR" sz="2400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cervejeiras</a:t>
            </a:r>
          </a:p>
        </p:txBody>
      </p:sp>
      <p:sp>
        <p:nvSpPr>
          <p:cNvPr id="7" name="Retângulo 6"/>
          <p:cNvSpPr/>
          <p:nvPr/>
        </p:nvSpPr>
        <p:spPr>
          <a:xfrm rot="20959816">
            <a:off x="4986994" y="4562196"/>
            <a:ext cx="4125610" cy="936104"/>
          </a:xfrm>
          <a:prstGeom prst="rect">
            <a:avLst/>
          </a:prstGeom>
          <a:solidFill>
            <a:schemeClr val="bg1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custo e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trocas nas linhas de envase</a:t>
            </a:r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560458">
            <a:off x="877735" y="54452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 rot="21442527">
            <a:off x="2094296" y="5010836"/>
            <a:ext cx="290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Limitação da capacidade 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21354154">
            <a:off x="621282" y="6203403"/>
            <a:ext cx="27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 tanques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 rot="908603">
            <a:off x="7037747" y="5545045"/>
            <a:ext cx="27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 rot="20999596">
            <a:off x="5505403" y="6070055"/>
            <a:ext cx="310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 linhas de envase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 rot="397977">
            <a:off x="2814327" y="5772518"/>
            <a:ext cx="3226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de fermentação/ maturação</a:t>
            </a:r>
          </a:p>
          <a:p>
            <a:pPr algn="ctr"/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 rot="726898">
            <a:off x="-288170" y="2044441"/>
            <a:ext cx="8780013" cy="2798631"/>
          </a:xfrm>
          <a:prstGeom prst="rect">
            <a:avLst/>
          </a:prstGeom>
          <a:solidFill>
            <a:schemeClr val="bg1">
              <a:lumMod val="50000"/>
              <a:alpha val="97000"/>
            </a:schemeClr>
          </a:solidFill>
          <a:ln w="95250">
            <a:solidFill>
              <a:schemeClr val="tx1">
                <a:alpha val="42000"/>
              </a:schemeClr>
            </a:solidFill>
          </a:ln>
          <a:effectLst>
            <a:softEdge rad="3175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e métodos de solução</a:t>
            </a:r>
            <a:endParaRPr lang="pt-BR" sz="48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Box 18"/>
          <p:cNvSpPr txBox="1"/>
          <p:nvPr/>
        </p:nvSpPr>
        <p:spPr>
          <a:xfrm>
            <a:off x="467544" y="83205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150000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Horizonte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planejamento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50000"/>
              </a:lnSpc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TOLM-GSLP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657" y="2492896"/>
            <a:ext cx="8519839" cy="2497705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>
            <a:off x="1763688" y="4601453"/>
            <a:ext cx="0" cy="8344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4860032" y="4601453"/>
            <a:ext cx="0" cy="8344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043608" y="55079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variável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11960" y="55079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fixo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5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50" y="560824"/>
            <a:ext cx="8960654" cy="6374450"/>
          </a:xfrm>
          <a:prstGeom prst="rect">
            <a:avLst/>
          </a:prstGeom>
        </p:spPr>
      </p:pic>
      <p:sp>
        <p:nvSpPr>
          <p:cNvPr id="9" name="Rectangle 29"/>
          <p:cNvSpPr/>
          <p:nvPr/>
        </p:nvSpPr>
        <p:spPr>
          <a:xfrm>
            <a:off x="147851" y="579988"/>
            <a:ext cx="8960653" cy="616764"/>
          </a:xfrm>
          <a:prstGeom prst="rect">
            <a:avLst/>
          </a:prstGeom>
          <a:noFill/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0"/>
          <p:cNvSpPr/>
          <p:nvPr/>
        </p:nvSpPr>
        <p:spPr>
          <a:xfrm>
            <a:off x="147850" y="1412778"/>
            <a:ext cx="8960654" cy="5513257"/>
          </a:xfrm>
          <a:prstGeom prst="rect">
            <a:avLst/>
          </a:prstGeom>
          <a:noFill/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Straight Connector 8"/>
          <p:cNvCxnSpPr/>
          <p:nvPr/>
        </p:nvCxnSpPr>
        <p:spPr>
          <a:xfrm>
            <a:off x="4310131" y="2419755"/>
            <a:ext cx="27133" cy="3673543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/>
          <p:cNvCxnSpPr/>
          <p:nvPr/>
        </p:nvCxnSpPr>
        <p:spPr>
          <a:xfrm flipH="1">
            <a:off x="616826" y="6108521"/>
            <a:ext cx="7920880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8"/>
          <p:cNvCxnSpPr/>
          <p:nvPr/>
        </p:nvCxnSpPr>
        <p:spPr>
          <a:xfrm flipH="1">
            <a:off x="611560" y="2419754"/>
            <a:ext cx="7920880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44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50" y="560824"/>
            <a:ext cx="8960654" cy="6374450"/>
          </a:xfrm>
          <a:prstGeom prst="rect">
            <a:avLst/>
          </a:prstGeom>
        </p:spPr>
      </p:pic>
      <p:sp>
        <p:nvSpPr>
          <p:cNvPr id="10" name="Rectangle 20"/>
          <p:cNvSpPr/>
          <p:nvPr/>
        </p:nvSpPr>
        <p:spPr>
          <a:xfrm>
            <a:off x="147850" y="1412778"/>
            <a:ext cx="8960654" cy="5513257"/>
          </a:xfrm>
          <a:prstGeom prst="rect">
            <a:avLst/>
          </a:prstGeom>
          <a:noFill/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Straight Connector 8"/>
          <p:cNvCxnSpPr/>
          <p:nvPr/>
        </p:nvCxnSpPr>
        <p:spPr>
          <a:xfrm>
            <a:off x="4310131" y="2419755"/>
            <a:ext cx="27133" cy="3673543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/>
          <p:cNvCxnSpPr/>
          <p:nvPr/>
        </p:nvCxnSpPr>
        <p:spPr>
          <a:xfrm flipH="1">
            <a:off x="616826" y="6108521"/>
            <a:ext cx="7920880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8"/>
          <p:cNvCxnSpPr/>
          <p:nvPr/>
        </p:nvCxnSpPr>
        <p:spPr>
          <a:xfrm flipH="1">
            <a:off x="611560" y="2419754"/>
            <a:ext cx="7920880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/>
          <p:nvPr/>
        </p:nvSpPr>
        <p:spPr>
          <a:xfrm>
            <a:off x="147850" y="609599"/>
            <a:ext cx="8969610" cy="637044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53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28" y="908721"/>
            <a:ext cx="8459381" cy="83831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9" name="Straight Connector 9"/>
          <p:cNvCxnSpPr/>
          <p:nvPr/>
        </p:nvCxnSpPr>
        <p:spPr>
          <a:xfrm>
            <a:off x="4248051" y="1972945"/>
            <a:ext cx="0" cy="3500576"/>
          </a:xfrm>
          <a:prstGeom prst="line">
            <a:avLst/>
          </a:prstGeom>
          <a:ln w="222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666" y="2606429"/>
            <a:ext cx="2808020" cy="111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666" y="3922654"/>
            <a:ext cx="2808020" cy="111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2363858"/>
            <a:ext cx="3326423" cy="286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48051" y="5577954"/>
            <a:ext cx="4830210" cy="1416041"/>
          </a:xfrm>
          <a:prstGeom prst="rect">
            <a:avLst/>
          </a:prstGeom>
        </p:spPr>
      </p:pic>
      <p:sp>
        <p:nvSpPr>
          <p:cNvPr id="8" name="Texto explicativo em seta para baixo 7"/>
          <p:cNvSpPr/>
          <p:nvPr/>
        </p:nvSpPr>
        <p:spPr>
          <a:xfrm>
            <a:off x="1772993" y="908720"/>
            <a:ext cx="3683357" cy="1424292"/>
          </a:xfrm>
          <a:prstGeom prst="downArrowCallout">
            <a:avLst>
              <a:gd name="adj1" fmla="val 25000"/>
              <a:gd name="adj2" fmla="val 34484"/>
              <a:gd name="adj3" fmla="val 25000"/>
              <a:gd name="adj4" fmla="val 64977"/>
            </a:avLst>
          </a:prstGeom>
          <a:noFill/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o explicativo em seta para baixo 16"/>
          <p:cNvSpPr/>
          <p:nvPr/>
        </p:nvSpPr>
        <p:spPr>
          <a:xfrm>
            <a:off x="5540791" y="920441"/>
            <a:ext cx="3683357" cy="1424292"/>
          </a:xfrm>
          <a:prstGeom prst="downArrowCallout">
            <a:avLst>
              <a:gd name="adj1" fmla="val 25000"/>
              <a:gd name="adj2" fmla="val 34484"/>
              <a:gd name="adj3" fmla="val 25000"/>
              <a:gd name="adj4" fmla="val 64977"/>
            </a:avLst>
          </a:prstGeom>
          <a:noFill/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365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50" y="560824"/>
            <a:ext cx="8960654" cy="6374450"/>
          </a:xfrm>
          <a:prstGeom prst="rect">
            <a:avLst/>
          </a:prstGeom>
        </p:spPr>
      </p:pic>
      <p:sp>
        <p:nvSpPr>
          <p:cNvPr id="9" name="Rectangle 29"/>
          <p:cNvSpPr/>
          <p:nvPr/>
        </p:nvSpPr>
        <p:spPr>
          <a:xfrm>
            <a:off x="147851" y="579988"/>
            <a:ext cx="8960653" cy="616764"/>
          </a:xfrm>
          <a:prstGeom prst="rect">
            <a:avLst/>
          </a:prstGeom>
          <a:noFill/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0"/>
          <p:cNvSpPr/>
          <p:nvPr/>
        </p:nvSpPr>
        <p:spPr>
          <a:xfrm>
            <a:off x="147850" y="1412778"/>
            <a:ext cx="8960654" cy="5513257"/>
          </a:xfrm>
          <a:prstGeom prst="rect">
            <a:avLst/>
          </a:prstGeom>
          <a:noFill/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Straight Connector 8"/>
          <p:cNvCxnSpPr/>
          <p:nvPr/>
        </p:nvCxnSpPr>
        <p:spPr>
          <a:xfrm>
            <a:off x="4310131" y="2419755"/>
            <a:ext cx="27133" cy="3673543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/>
          <p:cNvCxnSpPr/>
          <p:nvPr/>
        </p:nvCxnSpPr>
        <p:spPr>
          <a:xfrm flipH="1">
            <a:off x="616826" y="6108521"/>
            <a:ext cx="7920880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8"/>
          <p:cNvCxnSpPr/>
          <p:nvPr/>
        </p:nvCxnSpPr>
        <p:spPr>
          <a:xfrm flipH="1">
            <a:off x="611560" y="2419754"/>
            <a:ext cx="7920880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8"/>
          <p:cNvSpPr/>
          <p:nvPr/>
        </p:nvSpPr>
        <p:spPr>
          <a:xfrm>
            <a:off x="147851" y="2404531"/>
            <a:ext cx="4189413" cy="370399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9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260" y="1384633"/>
            <a:ext cx="7611537" cy="35533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447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260" y="1384633"/>
            <a:ext cx="7611537" cy="35533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018260" y="1857773"/>
            <a:ext cx="7611537" cy="1065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539553" y="2965707"/>
            <a:ext cx="8568951" cy="360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oup 14"/>
          <p:cNvGrpSpPr/>
          <p:nvPr/>
        </p:nvGrpSpPr>
        <p:grpSpPr>
          <a:xfrm>
            <a:off x="540099" y="2895126"/>
            <a:ext cx="8458200" cy="3450197"/>
            <a:chOff x="631304" y="3419708"/>
            <a:chExt cx="8458200" cy="362988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4" y="4149080"/>
              <a:ext cx="84582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18"/>
            <p:cNvSpPr txBox="1"/>
            <p:nvPr/>
          </p:nvSpPr>
          <p:spPr>
            <a:xfrm>
              <a:off x="7596336" y="3645024"/>
              <a:ext cx="1368152" cy="45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b="1" dirty="0">
                  <a:latin typeface="Arial" pitchFamily="34" charset="0"/>
                  <a:cs typeface="Arial" pitchFamily="34" charset="0"/>
                </a:rPr>
                <a:t>Horizonte de planejamento</a:t>
              </a:r>
            </a:p>
          </p:txBody>
        </p:sp>
        <p:cxnSp>
          <p:nvCxnSpPr>
            <p:cNvPr id="33" name="Straight Arrow Connector 20"/>
            <p:cNvCxnSpPr/>
            <p:nvPr/>
          </p:nvCxnSpPr>
          <p:spPr>
            <a:xfrm>
              <a:off x="5940152" y="3788459"/>
              <a:ext cx="0" cy="287452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21"/>
            <p:cNvCxnSpPr/>
            <p:nvPr/>
          </p:nvCxnSpPr>
          <p:spPr>
            <a:xfrm>
              <a:off x="2882552" y="3933056"/>
              <a:ext cx="304507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ight Brace 23"/>
            <p:cNvSpPr/>
            <p:nvPr/>
          </p:nvSpPr>
          <p:spPr>
            <a:xfrm rot="5400000">
              <a:off x="4328973" y="3239979"/>
              <a:ext cx="198022" cy="3024336"/>
            </a:xfrm>
            <a:prstGeom prst="rightBrace">
              <a:avLst>
                <a:gd name="adj1" fmla="val 11679"/>
                <a:gd name="adj2" fmla="val 4912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TextBox 24"/>
            <p:cNvSpPr txBox="1"/>
            <p:nvPr/>
          </p:nvSpPr>
          <p:spPr>
            <a:xfrm>
              <a:off x="5798876" y="3419708"/>
              <a:ext cx="324036" cy="388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cxnSp>
          <p:nvCxnSpPr>
            <p:cNvPr id="37" name="Straight Arrow Connector 25"/>
            <p:cNvCxnSpPr/>
            <p:nvPr/>
          </p:nvCxnSpPr>
          <p:spPr>
            <a:xfrm>
              <a:off x="2882552" y="3789620"/>
              <a:ext cx="0" cy="287452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929" y="5112980"/>
              <a:ext cx="1042789" cy="1936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Box 29"/>
          <p:cNvSpPr txBox="1"/>
          <p:nvPr/>
        </p:nvSpPr>
        <p:spPr>
          <a:xfrm>
            <a:off x="4015483" y="304843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Algerian"/>
              </a:rPr>
              <a:t>∆</a:t>
            </a:r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l</a:t>
            </a:r>
            <a:endParaRPr lang="pt-B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0"/>
          <p:cNvCxnSpPr/>
          <p:nvPr/>
        </p:nvCxnSpPr>
        <p:spPr>
          <a:xfrm>
            <a:off x="6045773" y="3881894"/>
            <a:ext cx="494782" cy="5714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1"/>
          <p:cNvSpPr txBox="1"/>
          <p:nvPr/>
        </p:nvSpPr>
        <p:spPr>
          <a:xfrm>
            <a:off x="7308302" y="556063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Líquido pronto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0928" y="5887039"/>
            <a:ext cx="9429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2"/>
          <p:cNvCxnSpPr/>
          <p:nvPr/>
        </p:nvCxnSpPr>
        <p:spPr>
          <a:xfrm flipH="1">
            <a:off x="1888159" y="3923374"/>
            <a:ext cx="739627" cy="10599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8" y="4393289"/>
            <a:ext cx="1024603" cy="191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400" y="4405139"/>
            <a:ext cx="1024603" cy="191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88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4648200" y="571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Solução aceitável</a:t>
            </a:r>
          </a:p>
        </p:txBody>
      </p:sp>
      <p:sp>
        <p:nvSpPr>
          <p:cNvPr id="17412" name="AutoShape 121"/>
          <p:cNvSpPr>
            <a:spLocks noChangeAspect="1" noChangeArrowheads="1" noTextEdit="1"/>
          </p:cNvSpPr>
          <p:nvPr/>
        </p:nvSpPr>
        <p:spPr bwMode="auto">
          <a:xfrm>
            <a:off x="-103188" y="50800"/>
            <a:ext cx="8766176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3" name="Rectangle 123"/>
          <p:cNvSpPr>
            <a:spLocks noChangeArrowheads="1"/>
          </p:cNvSpPr>
          <p:nvPr/>
        </p:nvSpPr>
        <p:spPr bwMode="auto">
          <a:xfrm>
            <a:off x="269875" y="0"/>
            <a:ext cx="8874125" cy="6670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68" name="Rectangle 124"/>
          <p:cNvSpPr>
            <a:spLocks noChangeArrowheads="1"/>
          </p:cNvSpPr>
          <p:nvPr/>
        </p:nvSpPr>
        <p:spPr bwMode="auto">
          <a:xfrm>
            <a:off x="34925" y="2636838"/>
            <a:ext cx="2376488" cy="881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5" name="Rectangle 125"/>
          <p:cNvSpPr>
            <a:spLocks noChangeArrowheads="1"/>
          </p:cNvSpPr>
          <p:nvPr/>
        </p:nvSpPr>
        <p:spPr bwMode="auto">
          <a:xfrm>
            <a:off x="114300" y="2795588"/>
            <a:ext cx="2225675" cy="446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70" name="Rectangle 126"/>
          <p:cNvSpPr>
            <a:spLocks noChangeArrowheads="1"/>
          </p:cNvSpPr>
          <p:nvPr/>
        </p:nvSpPr>
        <p:spPr bwMode="auto">
          <a:xfrm>
            <a:off x="203200" y="2854325"/>
            <a:ext cx="19891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000000"/>
                </a:solidFill>
              </a:rPr>
              <a:t>Problema “Real”</a:t>
            </a:r>
            <a:endParaRPr lang="pt-BR"/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2411413" y="3068638"/>
            <a:ext cx="671512" cy="74612"/>
            <a:chOff x="1474" y="1924"/>
            <a:chExt cx="468" cy="56"/>
          </a:xfrm>
        </p:grpSpPr>
        <p:sp>
          <p:nvSpPr>
            <p:cNvPr id="17459" name="Line 127"/>
            <p:cNvSpPr>
              <a:spLocks noChangeShapeType="1"/>
            </p:cNvSpPr>
            <p:nvPr/>
          </p:nvSpPr>
          <p:spPr bwMode="auto">
            <a:xfrm>
              <a:off x="1474" y="1949"/>
              <a:ext cx="424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60" name="Freeform 128"/>
            <p:cNvSpPr>
              <a:spLocks/>
            </p:cNvSpPr>
            <p:nvPr/>
          </p:nvSpPr>
          <p:spPr bwMode="auto">
            <a:xfrm>
              <a:off x="1886" y="1924"/>
              <a:ext cx="56" cy="56"/>
            </a:xfrm>
            <a:custGeom>
              <a:avLst/>
              <a:gdLst>
                <a:gd name="T0" fmla="*/ 0 w 56"/>
                <a:gd name="T1" fmla="*/ 56 h 56"/>
                <a:gd name="T2" fmla="*/ 56 w 56"/>
                <a:gd name="T3" fmla="*/ 25 h 56"/>
                <a:gd name="T4" fmla="*/ 0 w 56"/>
                <a:gd name="T5" fmla="*/ 0 h 56"/>
                <a:gd name="T6" fmla="*/ 0 w 56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6"/>
                <a:gd name="T14" fmla="*/ 56 w 56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6">
                  <a:moveTo>
                    <a:pt x="0" y="56"/>
                  </a:moveTo>
                  <a:lnTo>
                    <a:pt x="56" y="25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274" name="Rectangle 130"/>
          <p:cNvSpPr>
            <a:spLocks noChangeArrowheads="1"/>
          </p:cNvSpPr>
          <p:nvPr/>
        </p:nvSpPr>
        <p:spPr bwMode="auto">
          <a:xfrm>
            <a:off x="3082925" y="2565400"/>
            <a:ext cx="2730500" cy="881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9" name="Rectangle 131"/>
          <p:cNvSpPr>
            <a:spLocks noChangeArrowheads="1"/>
          </p:cNvSpPr>
          <p:nvPr/>
        </p:nvSpPr>
        <p:spPr bwMode="auto">
          <a:xfrm>
            <a:off x="3230563" y="2944813"/>
            <a:ext cx="25828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76" name="Rectangle 132"/>
          <p:cNvSpPr>
            <a:spLocks noChangeArrowheads="1"/>
          </p:cNvSpPr>
          <p:nvPr/>
        </p:nvSpPr>
        <p:spPr bwMode="auto">
          <a:xfrm>
            <a:off x="3262313" y="2898775"/>
            <a:ext cx="2379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000000"/>
                </a:solidFill>
              </a:rPr>
              <a:t>Modelo Matemático</a:t>
            </a:r>
            <a:endParaRPr lang="pt-BR"/>
          </a:p>
        </p:txBody>
      </p:sp>
      <p:grpSp>
        <p:nvGrpSpPr>
          <p:cNvPr id="3" name="Group 135"/>
          <p:cNvGrpSpPr>
            <a:grpSpLocks/>
          </p:cNvGrpSpPr>
          <p:nvPr/>
        </p:nvGrpSpPr>
        <p:grpSpPr bwMode="auto">
          <a:xfrm>
            <a:off x="5813425" y="3054350"/>
            <a:ext cx="1038225" cy="88900"/>
            <a:chOff x="3662" y="1924"/>
            <a:chExt cx="654" cy="56"/>
          </a:xfrm>
        </p:grpSpPr>
        <p:sp>
          <p:nvSpPr>
            <p:cNvPr id="17457" name="Line 133"/>
            <p:cNvSpPr>
              <a:spLocks noChangeShapeType="1"/>
            </p:cNvSpPr>
            <p:nvPr/>
          </p:nvSpPr>
          <p:spPr bwMode="auto">
            <a:xfrm>
              <a:off x="3662" y="1949"/>
              <a:ext cx="611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58" name="Freeform 134"/>
            <p:cNvSpPr>
              <a:spLocks/>
            </p:cNvSpPr>
            <p:nvPr/>
          </p:nvSpPr>
          <p:spPr bwMode="auto">
            <a:xfrm>
              <a:off x="4260" y="1924"/>
              <a:ext cx="56" cy="56"/>
            </a:xfrm>
            <a:custGeom>
              <a:avLst/>
              <a:gdLst>
                <a:gd name="T0" fmla="*/ 0 w 56"/>
                <a:gd name="T1" fmla="*/ 56 h 56"/>
                <a:gd name="T2" fmla="*/ 56 w 56"/>
                <a:gd name="T3" fmla="*/ 25 h 56"/>
                <a:gd name="T4" fmla="*/ 0 w 56"/>
                <a:gd name="T5" fmla="*/ 0 h 56"/>
                <a:gd name="T6" fmla="*/ 0 w 56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6"/>
                <a:gd name="T14" fmla="*/ 56 w 56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6">
                  <a:moveTo>
                    <a:pt x="0" y="56"/>
                  </a:moveTo>
                  <a:lnTo>
                    <a:pt x="56" y="25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280" name="Rectangle 136"/>
          <p:cNvSpPr>
            <a:spLocks noChangeArrowheads="1"/>
          </p:cNvSpPr>
          <p:nvPr/>
        </p:nvSpPr>
        <p:spPr bwMode="auto">
          <a:xfrm>
            <a:off x="6851650" y="2716213"/>
            <a:ext cx="1701800" cy="14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3" name="Rectangle 137"/>
          <p:cNvSpPr>
            <a:spLocks noChangeArrowheads="1"/>
          </p:cNvSpPr>
          <p:nvPr/>
        </p:nvSpPr>
        <p:spPr bwMode="auto">
          <a:xfrm>
            <a:off x="6921500" y="2746375"/>
            <a:ext cx="16319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82" name="Rectangle 138"/>
          <p:cNvSpPr>
            <a:spLocks noChangeArrowheads="1"/>
          </p:cNvSpPr>
          <p:nvPr/>
        </p:nvSpPr>
        <p:spPr bwMode="auto">
          <a:xfrm>
            <a:off x="7010400" y="2814638"/>
            <a:ext cx="13065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000000"/>
                </a:solidFill>
              </a:rPr>
              <a:t>Solução do</a:t>
            </a:r>
            <a:endParaRPr lang="pt-BR"/>
          </a:p>
        </p:txBody>
      </p:sp>
      <p:sp>
        <p:nvSpPr>
          <p:cNvPr id="6283" name="Rectangle 139"/>
          <p:cNvSpPr>
            <a:spLocks noChangeArrowheads="1"/>
          </p:cNvSpPr>
          <p:nvPr/>
        </p:nvSpPr>
        <p:spPr bwMode="auto">
          <a:xfrm>
            <a:off x="7010400" y="3171825"/>
            <a:ext cx="9096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000000"/>
                </a:solidFill>
              </a:rPr>
              <a:t>Modelo</a:t>
            </a:r>
            <a:endParaRPr lang="pt-BR"/>
          </a:p>
        </p:txBody>
      </p:sp>
      <p:sp>
        <p:nvSpPr>
          <p:cNvPr id="6284" name="Rectangle 140"/>
          <p:cNvSpPr>
            <a:spLocks noChangeArrowheads="1"/>
          </p:cNvSpPr>
          <p:nvPr/>
        </p:nvSpPr>
        <p:spPr bwMode="auto">
          <a:xfrm>
            <a:off x="7010400" y="3519488"/>
            <a:ext cx="1397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000000"/>
                </a:solidFill>
              </a:rPr>
              <a:t>Matemático</a:t>
            </a:r>
            <a:endParaRPr lang="pt-BR"/>
          </a:p>
        </p:txBody>
      </p:sp>
      <p:sp>
        <p:nvSpPr>
          <p:cNvPr id="17427" name="Rectangle 141"/>
          <p:cNvSpPr>
            <a:spLocks noChangeArrowheads="1"/>
          </p:cNvSpPr>
          <p:nvPr/>
        </p:nvSpPr>
        <p:spPr bwMode="auto">
          <a:xfrm>
            <a:off x="1746250" y="1328738"/>
            <a:ext cx="20685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86" name="Rectangle 142"/>
          <p:cNvSpPr>
            <a:spLocks noChangeArrowheads="1"/>
          </p:cNvSpPr>
          <p:nvPr/>
        </p:nvSpPr>
        <p:spPr bwMode="auto">
          <a:xfrm>
            <a:off x="1836738" y="1387475"/>
            <a:ext cx="11541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3333CC"/>
                </a:solidFill>
              </a:rPr>
              <a:t>Hipóteses</a:t>
            </a:r>
            <a:endParaRPr lang="pt-BR"/>
          </a:p>
        </p:txBody>
      </p:sp>
      <p:sp>
        <p:nvSpPr>
          <p:cNvPr id="6287" name="Rectangle 143"/>
          <p:cNvSpPr>
            <a:spLocks noChangeArrowheads="1"/>
          </p:cNvSpPr>
          <p:nvPr/>
        </p:nvSpPr>
        <p:spPr bwMode="auto">
          <a:xfrm>
            <a:off x="1836738" y="1744663"/>
            <a:ext cx="18494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3333CC"/>
                </a:solidFill>
              </a:rPr>
              <a:t>Simplificadoras</a:t>
            </a:r>
            <a:endParaRPr lang="pt-BR"/>
          </a:p>
        </p:txBody>
      </p:sp>
      <p:grpSp>
        <p:nvGrpSpPr>
          <p:cNvPr id="4" name="Group 146"/>
          <p:cNvGrpSpPr>
            <a:grpSpLocks/>
          </p:cNvGrpSpPr>
          <p:nvPr/>
        </p:nvGrpSpPr>
        <p:grpSpPr bwMode="auto">
          <a:xfrm>
            <a:off x="2587625" y="2201863"/>
            <a:ext cx="88900" cy="742950"/>
            <a:chOff x="1630" y="1387"/>
            <a:chExt cx="56" cy="468"/>
          </a:xfrm>
        </p:grpSpPr>
        <p:sp>
          <p:nvSpPr>
            <p:cNvPr id="17455" name="Line 144"/>
            <p:cNvSpPr>
              <a:spLocks noChangeShapeType="1"/>
            </p:cNvSpPr>
            <p:nvPr/>
          </p:nvSpPr>
          <p:spPr bwMode="auto">
            <a:xfrm>
              <a:off x="1661" y="1387"/>
              <a:ext cx="1" cy="424"/>
            </a:xfrm>
            <a:prstGeom prst="line">
              <a:avLst/>
            </a:prstGeom>
            <a:noFill/>
            <a:ln w="9525" cap="rnd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56" name="Freeform 145"/>
            <p:cNvSpPr>
              <a:spLocks/>
            </p:cNvSpPr>
            <p:nvPr/>
          </p:nvSpPr>
          <p:spPr bwMode="auto">
            <a:xfrm>
              <a:off x="1630" y="1799"/>
              <a:ext cx="56" cy="56"/>
            </a:xfrm>
            <a:custGeom>
              <a:avLst/>
              <a:gdLst>
                <a:gd name="T0" fmla="*/ 0 w 56"/>
                <a:gd name="T1" fmla="*/ 0 h 56"/>
                <a:gd name="T2" fmla="*/ 31 w 56"/>
                <a:gd name="T3" fmla="*/ 56 h 56"/>
                <a:gd name="T4" fmla="*/ 56 w 56"/>
                <a:gd name="T5" fmla="*/ 0 h 56"/>
                <a:gd name="T6" fmla="*/ 0 w 56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6"/>
                <a:gd name="T14" fmla="*/ 56 w 56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6">
                  <a:moveTo>
                    <a:pt x="0" y="0"/>
                  </a:moveTo>
                  <a:lnTo>
                    <a:pt x="31" y="56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431" name="Rectangle 147"/>
          <p:cNvSpPr>
            <a:spLocks noChangeArrowheads="1"/>
          </p:cNvSpPr>
          <p:nvPr/>
        </p:nvSpPr>
        <p:spPr bwMode="auto">
          <a:xfrm>
            <a:off x="5743575" y="1309688"/>
            <a:ext cx="16224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92" name="Rectangle 148"/>
          <p:cNvSpPr>
            <a:spLocks noChangeArrowheads="1"/>
          </p:cNvSpPr>
          <p:nvPr/>
        </p:nvSpPr>
        <p:spPr bwMode="auto">
          <a:xfrm>
            <a:off x="5832475" y="1368425"/>
            <a:ext cx="13731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3333CC"/>
                </a:solidFill>
              </a:rPr>
              <a:t>Métodos de</a:t>
            </a:r>
            <a:endParaRPr lang="pt-BR"/>
          </a:p>
        </p:txBody>
      </p:sp>
      <p:sp>
        <p:nvSpPr>
          <p:cNvPr id="6293" name="Rectangle 149"/>
          <p:cNvSpPr>
            <a:spLocks noChangeArrowheads="1"/>
          </p:cNvSpPr>
          <p:nvPr/>
        </p:nvSpPr>
        <p:spPr bwMode="auto">
          <a:xfrm>
            <a:off x="5832475" y="1725613"/>
            <a:ext cx="9413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3333CC"/>
                </a:solidFill>
              </a:rPr>
              <a:t>Solução</a:t>
            </a:r>
            <a:endParaRPr lang="pt-BR"/>
          </a:p>
        </p:txBody>
      </p:sp>
      <p:grpSp>
        <p:nvGrpSpPr>
          <p:cNvPr id="5" name="Group 152"/>
          <p:cNvGrpSpPr>
            <a:grpSpLocks/>
          </p:cNvGrpSpPr>
          <p:nvPr/>
        </p:nvGrpSpPr>
        <p:grpSpPr bwMode="auto">
          <a:xfrm>
            <a:off x="6288088" y="2201863"/>
            <a:ext cx="88900" cy="812800"/>
            <a:chOff x="3961" y="1387"/>
            <a:chExt cx="56" cy="512"/>
          </a:xfrm>
        </p:grpSpPr>
        <p:sp>
          <p:nvSpPr>
            <p:cNvPr id="17453" name="Line 150"/>
            <p:cNvSpPr>
              <a:spLocks noChangeShapeType="1"/>
            </p:cNvSpPr>
            <p:nvPr/>
          </p:nvSpPr>
          <p:spPr bwMode="auto">
            <a:xfrm>
              <a:off x="3992" y="1387"/>
              <a:ext cx="1" cy="468"/>
            </a:xfrm>
            <a:prstGeom prst="line">
              <a:avLst/>
            </a:prstGeom>
            <a:noFill/>
            <a:ln w="9525" cap="rnd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54" name="Freeform 151"/>
            <p:cNvSpPr>
              <a:spLocks/>
            </p:cNvSpPr>
            <p:nvPr/>
          </p:nvSpPr>
          <p:spPr bwMode="auto">
            <a:xfrm>
              <a:off x="3961" y="1842"/>
              <a:ext cx="56" cy="57"/>
            </a:xfrm>
            <a:custGeom>
              <a:avLst/>
              <a:gdLst>
                <a:gd name="T0" fmla="*/ 0 w 56"/>
                <a:gd name="T1" fmla="*/ 0 h 57"/>
                <a:gd name="T2" fmla="*/ 31 w 56"/>
                <a:gd name="T3" fmla="*/ 57 h 57"/>
                <a:gd name="T4" fmla="*/ 56 w 56"/>
                <a:gd name="T5" fmla="*/ 0 h 57"/>
                <a:gd name="T6" fmla="*/ 0 w 56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7"/>
                <a:gd name="T14" fmla="*/ 56 w 56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7">
                  <a:moveTo>
                    <a:pt x="0" y="0"/>
                  </a:moveTo>
                  <a:lnTo>
                    <a:pt x="31" y="57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297" name="Line 153"/>
          <p:cNvSpPr>
            <a:spLocks noChangeShapeType="1"/>
          </p:cNvSpPr>
          <p:nvPr/>
        </p:nvSpPr>
        <p:spPr bwMode="auto">
          <a:xfrm>
            <a:off x="7662863" y="4124325"/>
            <a:ext cx="1587" cy="892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156"/>
          <p:cNvGrpSpPr>
            <a:grpSpLocks/>
          </p:cNvGrpSpPr>
          <p:nvPr/>
        </p:nvGrpSpPr>
        <p:grpSpPr bwMode="auto">
          <a:xfrm>
            <a:off x="817563" y="3608388"/>
            <a:ext cx="88900" cy="1408112"/>
            <a:chOff x="515" y="2273"/>
            <a:chExt cx="56" cy="887"/>
          </a:xfrm>
        </p:grpSpPr>
        <p:sp>
          <p:nvSpPr>
            <p:cNvPr id="17451" name="Line 154"/>
            <p:cNvSpPr>
              <a:spLocks noChangeShapeType="1"/>
            </p:cNvSpPr>
            <p:nvPr/>
          </p:nvSpPr>
          <p:spPr bwMode="auto">
            <a:xfrm flipV="1">
              <a:off x="540" y="2317"/>
              <a:ext cx="1" cy="84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52" name="Freeform 155"/>
            <p:cNvSpPr>
              <a:spLocks/>
            </p:cNvSpPr>
            <p:nvPr/>
          </p:nvSpPr>
          <p:spPr bwMode="auto">
            <a:xfrm>
              <a:off x="515" y="2273"/>
              <a:ext cx="56" cy="56"/>
            </a:xfrm>
            <a:custGeom>
              <a:avLst/>
              <a:gdLst>
                <a:gd name="T0" fmla="*/ 56 w 56"/>
                <a:gd name="T1" fmla="*/ 56 h 56"/>
                <a:gd name="T2" fmla="*/ 25 w 56"/>
                <a:gd name="T3" fmla="*/ 0 h 56"/>
                <a:gd name="T4" fmla="*/ 0 w 56"/>
                <a:gd name="T5" fmla="*/ 56 h 56"/>
                <a:gd name="T6" fmla="*/ 56 w 56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6"/>
                <a:gd name="T14" fmla="*/ 56 w 56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6">
                  <a:moveTo>
                    <a:pt x="56" y="56"/>
                  </a:moveTo>
                  <a:lnTo>
                    <a:pt x="25" y="0"/>
                  </a:lnTo>
                  <a:lnTo>
                    <a:pt x="0" y="56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01" name="Rectangle 157"/>
          <p:cNvSpPr>
            <a:spLocks noChangeArrowheads="1"/>
          </p:cNvSpPr>
          <p:nvPr/>
        </p:nvSpPr>
        <p:spPr bwMode="auto">
          <a:xfrm>
            <a:off x="3300413" y="4570413"/>
            <a:ext cx="2216150" cy="1039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38" name="Rectangle 158"/>
          <p:cNvSpPr>
            <a:spLocks noChangeArrowheads="1"/>
          </p:cNvSpPr>
          <p:nvPr/>
        </p:nvSpPr>
        <p:spPr bwMode="auto">
          <a:xfrm>
            <a:off x="3370263" y="4649788"/>
            <a:ext cx="23733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03" name="Rectangle 159"/>
          <p:cNvSpPr>
            <a:spLocks noChangeArrowheads="1"/>
          </p:cNvSpPr>
          <p:nvPr/>
        </p:nvSpPr>
        <p:spPr bwMode="auto">
          <a:xfrm>
            <a:off x="3468688" y="4708525"/>
            <a:ext cx="15509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000000"/>
                </a:solidFill>
              </a:rPr>
              <a:t>Validação do</a:t>
            </a:r>
            <a:endParaRPr lang="pt-BR"/>
          </a:p>
        </p:txBody>
      </p:sp>
      <p:sp>
        <p:nvSpPr>
          <p:cNvPr id="6304" name="Rectangle 160"/>
          <p:cNvSpPr>
            <a:spLocks noChangeArrowheads="1"/>
          </p:cNvSpPr>
          <p:nvPr/>
        </p:nvSpPr>
        <p:spPr bwMode="auto">
          <a:xfrm>
            <a:off x="3468688" y="5065713"/>
            <a:ext cx="9096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000000"/>
                </a:solidFill>
              </a:rPr>
              <a:t>Modelo</a:t>
            </a:r>
            <a:endParaRPr lang="pt-BR"/>
          </a:p>
        </p:txBody>
      </p:sp>
      <p:grpSp>
        <p:nvGrpSpPr>
          <p:cNvPr id="7" name="Group 163"/>
          <p:cNvGrpSpPr>
            <a:grpSpLocks/>
          </p:cNvGrpSpPr>
          <p:nvPr/>
        </p:nvGrpSpPr>
        <p:grpSpPr bwMode="auto">
          <a:xfrm>
            <a:off x="5516563" y="4967288"/>
            <a:ext cx="2146300" cy="88900"/>
            <a:chOff x="3475" y="3129"/>
            <a:chExt cx="1352" cy="56"/>
          </a:xfrm>
        </p:grpSpPr>
        <p:sp>
          <p:nvSpPr>
            <p:cNvPr id="17449" name="Line 161"/>
            <p:cNvSpPr>
              <a:spLocks noChangeShapeType="1"/>
            </p:cNvSpPr>
            <p:nvPr/>
          </p:nvSpPr>
          <p:spPr bwMode="auto">
            <a:xfrm flipH="1">
              <a:off x="3519" y="3160"/>
              <a:ext cx="1308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50" name="Freeform 162"/>
            <p:cNvSpPr>
              <a:spLocks/>
            </p:cNvSpPr>
            <p:nvPr/>
          </p:nvSpPr>
          <p:spPr bwMode="auto">
            <a:xfrm>
              <a:off x="3475" y="3129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0 w 56"/>
                <a:gd name="T3" fmla="*/ 31 h 56"/>
                <a:gd name="T4" fmla="*/ 56 w 56"/>
                <a:gd name="T5" fmla="*/ 56 h 56"/>
                <a:gd name="T6" fmla="*/ 56 w 56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6"/>
                <a:gd name="T14" fmla="*/ 56 w 56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6">
                  <a:moveTo>
                    <a:pt x="56" y="0"/>
                  </a:moveTo>
                  <a:lnTo>
                    <a:pt x="0" y="31"/>
                  </a:lnTo>
                  <a:lnTo>
                    <a:pt x="56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08" name="Line 164"/>
          <p:cNvSpPr>
            <a:spLocks noChangeShapeType="1"/>
          </p:cNvSpPr>
          <p:nvPr/>
        </p:nvSpPr>
        <p:spPr bwMode="auto">
          <a:xfrm flipH="1">
            <a:off x="857250" y="5016500"/>
            <a:ext cx="2443163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81" name="Text Box 237"/>
          <p:cNvSpPr txBox="1">
            <a:spLocks noChangeArrowheads="1"/>
          </p:cNvSpPr>
          <p:nvPr/>
        </p:nvSpPr>
        <p:spPr bwMode="auto">
          <a:xfrm>
            <a:off x="1116013" y="5805488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solução aceitável</a:t>
            </a:r>
          </a:p>
        </p:txBody>
      </p:sp>
      <p:sp>
        <p:nvSpPr>
          <p:cNvPr id="6382" name="Line 238"/>
          <p:cNvSpPr>
            <a:spLocks noChangeShapeType="1"/>
          </p:cNvSpPr>
          <p:nvPr/>
        </p:nvSpPr>
        <p:spPr bwMode="auto">
          <a:xfrm>
            <a:off x="2268538" y="53736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383" name="Line 239"/>
          <p:cNvSpPr>
            <a:spLocks noChangeShapeType="1"/>
          </p:cNvSpPr>
          <p:nvPr/>
        </p:nvSpPr>
        <p:spPr bwMode="auto">
          <a:xfrm>
            <a:off x="2268538" y="53736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46" name="Text Box 241"/>
          <p:cNvSpPr txBox="1">
            <a:spLocks noChangeArrowheads="1"/>
          </p:cNvSpPr>
          <p:nvPr/>
        </p:nvSpPr>
        <p:spPr bwMode="auto">
          <a:xfrm>
            <a:off x="2555875" y="404813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Matemática Aplicada</a:t>
            </a:r>
          </a:p>
        </p:txBody>
      </p:sp>
      <p:sp>
        <p:nvSpPr>
          <p:cNvPr id="17447" name="WordArt 242"/>
          <p:cNvSpPr>
            <a:spLocks noChangeArrowheads="1" noChangeShapeType="1" noTextEdit="1"/>
          </p:cNvSpPr>
          <p:nvPr/>
        </p:nvSpPr>
        <p:spPr bwMode="auto">
          <a:xfrm>
            <a:off x="2339752" y="188640"/>
            <a:ext cx="3952875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Modelagem : Etapas</a:t>
            </a:r>
          </a:p>
        </p:txBody>
      </p:sp>
      <p:sp>
        <p:nvSpPr>
          <p:cNvPr id="6387" name="Line 243"/>
          <p:cNvSpPr>
            <a:spLocks noChangeShapeType="1"/>
          </p:cNvSpPr>
          <p:nvPr/>
        </p:nvSpPr>
        <p:spPr bwMode="auto">
          <a:xfrm flipV="1">
            <a:off x="4284663" y="34544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8" grpId="0" animBg="1"/>
      <p:bldP spid="6270" grpId="0"/>
      <p:bldP spid="6274" grpId="0" animBg="1"/>
      <p:bldP spid="6276" grpId="0"/>
      <p:bldP spid="6280" grpId="0" animBg="1"/>
      <p:bldP spid="6282" grpId="0"/>
      <p:bldP spid="6283" grpId="0"/>
      <p:bldP spid="6284" grpId="0"/>
      <p:bldP spid="6286" grpId="0"/>
      <p:bldP spid="6287" grpId="0"/>
      <p:bldP spid="6292" grpId="0"/>
      <p:bldP spid="6293" grpId="0"/>
      <p:bldP spid="6297" grpId="0" animBg="1"/>
      <p:bldP spid="6301" grpId="0" animBg="1"/>
      <p:bldP spid="6303" grpId="0"/>
      <p:bldP spid="6304" grpId="0"/>
      <p:bldP spid="6308" grpId="0" animBg="1"/>
      <p:bldP spid="6381" grpId="0"/>
      <p:bldP spid="6382" grpId="0" animBg="1"/>
      <p:bldP spid="6383" grpId="0" animBg="1"/>
      <p:bldP spid="638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260" y="1397512"/>
            <a:ext cx="7611537" cy="35533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018260" y="3016870"/>
            <a:ext cx="7611537" cy="1065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39553" y="4133320"/>
            <a:ext cx="8568951" cy="360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oup 14"/>
          <p:cNvGrpSpPr/>
          <p:nvPr/>
        </p:nvGrpSpPr>
        <p:grpSpPr>
          <a:xfrm>
            <a:off x="540099" y="4062740"/>
            <a:ext cx="8458200" cy="1360591"/>
            <a:chOff x="631304" y="3419708"/>
            <a:chExt cx="8458200" cy="143144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4" y="4149080"/>
              <a:ext cx="84582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8"/>
            <p:cNvSpPr txBox="1"/>
            <p:nvPr/>
          </p:nvSpPr>
          <p:spPr>
            <a:xfrm>
              <a:off x="7596336" y="3645024"/>
              <a:ext cx="1368152" cy="45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b="1" dirty="0">
                  <a:latin typeface="Arial" pitchFamily="34" charset="0"/>
                  <a:cs typeface="Arial" pitchFamily="34" charset="0"/>
                </a:rPr>
                <a:t>Horizonte de planejamento</a:t>
              </a:r>
            </a:p>
          </p:txBody>
        </p:sp>
        <p:cxnSp>
          <p:nvCxnSpPr>
            <p:cNvPr id="14" name="Straight Arrow Connector 20"/>
            <p:cNvCxnSpPr/>
            <p:nvPr/>
          </p:nvCxnSpPr>
          <p:spPr>
            <a:xfrm>
              <a:off x="5940152" y="3788459"/>
              <a:ext cx="0" cy="287452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21"/>
            <p:cNvCxnSpPr/>
            <p:nvPr/>
          </p:nvCxnSpPr>
          <p:spPr>
            <a:xfrm>
              <a:off x="2882552" y="3933056"/>
              <a:ext cx="304507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ight Brace 23"/>
            <p:cNvSpPr/>
            <p:nvPr/>
          </p:nvSpPr>
          <p:spPr>
            <a:xfrm rot="5400000">
              <a:off x="4560110" y="3050561"/>
              <a:ext cx="156301" cy="3444891"/>
            </a:xfrm>
            <a:prstGeom prst="rightBrace">
              <a:avLst>
                <a:gd name="adj1" fmla="val 11679"/>
                <a:gd name="adj2" fmla="val 4912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extBox 24"/>
            <p:cNvSpPr txBox="1"/>
            <p:nvPr/>
          </p:nvSpPr>
          <p:spPr>
            <a:xfrm>
              <a:off x="5798876" y="3419708"/>
              <a:ext cx="324036" cy="388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cxnSp>
          <p:nvCxnSpPr>
            <p:cNvPr id="19" name="Straight Arrow Connector 25"/>
            <p:cNvCxnSpPr/>
            <p:nvPr/>
          </p:nvCxnSpPr>
          <p:spPr>
            <a:xfrm>
              <a:off x="2882552" y="3789620"/>
              <a:ext cx="0" cy="287452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9"/>
          <p:cNvSpPr txBox="1"/>
          <p:nvPr/>
        </p:nvSpPr>
        <p:spPr>
          <a:xfrm>
            <a:off x="4015483" y="421604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Algerian"/>
              </a:rPr>
              <a:t>∆</a:t>
            </a:r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l</a:t>
            </a:r>
            <a:endParaRPr lang="pt-B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887" y="5523035"/>
            <a:ext cx="684957" cy="120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19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260" y="1397512"/>
            <a:ext cx="7611537" cy="35533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018260" y="4250029"/>
            <a:ext cx="7611537" cy="695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40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50" y="560824"/>
            <a:ext cx="8960654" cy="6374450"/>
          </a:xfrm>
          <a:prstGeom prst="rect">
            <a:avLst/>
          </a:prstGeom>
        </p:spPr>
      </p:pic>
      <p:sp>
        <p:nvSpPr>
          <p:cNvPr id="9" name="Rectangle 29"/>
          <p:cNvSpPr/>
          <p:nvPr/>
        </p:nvSpPr>
        <p:spPr>
          <a:xfrm>
            <a:off x="147851" y="579988"/>
            <a:ext cx="8960653" cy="616764"/>
          </a:xfrm>
          <a:prstGeom prst="rect">
            <a:avLst/>
          </a:prstGeom>
          <a:noFill/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0"/>
          <p:cNvSpPr/>
          <p:nvPr/>
        </p:nvSpPr>
        <p:spPr>
          <a:xfrm>
            <a:off x="147850" y="1412778"/>
            <a:ext cx="8960654" cy="5513257"/>
          </a:xfrm>
          <a:prstGeom prst="rect">
            <a:avLst/>
          </a:prstGeom>
          <a:noFill/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Straight Connector 8"/>
          <p:cNvCxnSpPr/>
          <p:nvPr/>
        </p:nvCxnSpPr>
        <p:spPr>
          <a:xfrm>
            <a:off x="4310131" y="2419755"/>
            <a:ext cx="27133" cy="3673543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/>
          <p:cNvCxnSpPr/>
          <p:nvPr/>
        </p:nvCxnSpPr>
        <p:spPr>
          <a:xfrm flipH="1">
            <a:off x="616826" y="6108521"/>
            <a:ext cx="7920880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8"/>
          <p:cNvCxnSpPr/>
          <p:nvPr/>
        </p:nvCxnSpPr>
        <p:spPr>
          <a:xfrm flipH="1">
            <a:off x="611560" y="2419754"/>
            <a:ext cx="7920880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8"/>
          <p:cNvSpPr/>
          <p:nvPr/>
        </p:nvSpPr>
        <p:spPr>
          <a:xfrm>
            <a:off x="4294857" y="2404531"/>
            <a:ext cx="4813646" cy="370399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2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2" y="527482"/>
            <a:ext cx="9067710" cy="64705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754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2" y="527482"/>
            <a:ext cx="9067710" cy="64705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462" y="927885"/>
            <a:ext cx="9067710" cy="952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71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2" y="527482"/>
            <a:ext cx="9067710" cy="64705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462" y="1880921"/>
            <a:ext cx="9067710" cy="952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65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2" y="527482"/>
            <a:ext cx="9067710" cy="64705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462" y="2795325"/>
            <a:ext cx="9067710" cy="669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54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2" y="527482"/>
            <a:ext cx="9067710" cy="64705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462" y="3503663"/>
            <a:ext cx="9067710" cy="797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76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2" y="527482"/>
            <a:ext cx="9067710" cy="64705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462" y="4315035"/>
            <a:ext cx="9067710" cy="797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99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2" y="527482"/>
            <a:ext cx="9067710" cy="64705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462" y="5190802"/>
            <a:ext cx="9067710" cy="797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8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476672"/>
          </a:xfrm>
        </p:spPr>
        <p:txBody>
          <a:bodyPr/>
          <a:lstStyle/>
          <a:p>
            <a:r>
              <a:rPr lang="pt-BR" sz="2400" dirty="0" smtClean="0"/>
              <a:t>Indústria de Papel  - Problema Real (Qual é o problema de decisão?)</a:t>
            </a:r>
            <a:endParaRPr lang="pt-BR" sz="2400" dirty="0"/>
          </a:p>
        </p:txBody>
      </p:sp>
      <p:sp>
        <p:nvSpPr>
          <p:cNvPr id="199683" name="AutoShape 3" descr="Resultado de imagem para foto indústria de papel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743075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9684" name="AutoShape 4" descr="Resultado de imagem para foto indústria de papel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60020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9685" name="AutoShape 5" descr="Resultado de imagem para foto indústria de papel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581150" cy="1228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9686" name="AutoShape 6" descr="Resultado de imagem para foto indústria de papel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7335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9687" name="AutoShape 7" descr="Resultado de imagem para foto indústria de pape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628775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9688" name="AutoShape 8" descr="Resultado de imagem para foto indústria de papel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3835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9689" name="AutoShape 9" descr="Resultado de imagem para foto indústria de papel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45745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9690" name="AutoShape 10" descr="Resultado de imagem para foto indústria de papel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61925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9682" name="AutoShape 2" descr="Resultado de imagem para foto indústria de papel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71438" y="-5013325"/>
            <a:ext cx="1724025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9692" name="Picture 12" descr="http://www.correiasindustriais.com.br/uploads/noticias/img/correias-gates-na-industria-de-papel-e-celulo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</p:spPr>
      </p:pic>
      <p:pic>
        <p:nvPicPr>
          <p:cNvPr id="199696" name="Picture 16" descr="http://www.wikinoticia.com/images/www.ecologismo.com/www.ecologismo.com.wp-content.uploads.2010.09.industria-del-papel-400x29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620688"/>
            <a:ext cx="4248472" cy="2847976"/>
          </a:xfrm>
          <a:prstGeom prst="rect">
            <a:avLst/>
          </a:prstGeom>
          <a:noFill/>
        </p:spPr>
      </p:pic>
      <p:pic>
        <p:nvPicPr>
          <p:cNvPr id="199698" name="Picture 18" descr="http://www.terrastock.com.br/images/full/A124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81500" y="620688"/>
            <a:ext cx="4762500" cy="3162301"/>
          </a:xfrm>
          <a:prstGeom prst="rect">
            <a:avLst/>
          </a:prstGeom>
          <a:noFill/>
        </p:spPr>
      </p:pic>
      <p:pic>
        <p:nvPicPr>
          <p:cNvPr id="199702" name="Picture 22" descr="http://www.zdqk.com.pt/turn-key-projects/1-1b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3356992"/>
            <a:ext cx="4427984" cy="3501008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907704" y="1700808"/>
            <a:ext cx="6192688" cy="28623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Como construir um modelo matemático para determinar um plano de produção de celuloses para atender demanda de bobinas de papel? 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2" y="527482"/>
            <a:ext cx="9067710" cy="64705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462" y="6105204"/>
            <a:ext cx="9067710" cy="748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15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50" y="560824"/>
            <a:ext cx="8960654" cy="6374450"/>
          </a:xfrm>
          <a:prstGeom prst="rect">
            <a:avLst/>
          </a:prstGeom>
        </p:spPr>
      </p:pic>
      <p:sp>
        <p:nvSpPr>
          <p:cNvPr id="9" name="Rectangle 29"/>
          <p:cNvSpPr/>
          <p:nvPr/>
        </p:nvSpPr>
        <p:spPr>
          <a:xfrm>
            <a:off x="147851" y="579988"/>
            <a:ext cx="8960653" cy="616764"/>
          </a:xfrm>
          <a:prstGeom prst="rect">
            <a:avLst/>
          </a:prstGeom>
          <a:noFill/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0"/>
          <p:cNvSpPr/>
          <p:nvPr/>
        </p:nvSpPr>
        <p:spPr>
          <a:xfrm>
            <a:off x="147850" y="1412778"/>
            <a:ext cx="8960654" cy="5513257"/>
          </a:xfrm>
          <a:prstGeom prst="rect">
            <a:avLst/>
          </a:prstGeom>
          <a:noFill/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Straight Connector 8"/>
          <p:cNvCxnSpPr/>
          <p:nvPr/>
        </p:nvCxnSpPr>
        <p:spPr>
          <a:xfrm>
            <a:off x="4310131" y="2419755"/>
            <a:ext cx="27133" cy="3673543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/>
          <p:cNvCxnSpPr/>
          <p:nvPr/>
        </p:nvCxnSpPr>
        <p:spPr>
          <a:xfrm flipH="1">
            <a:off x="616826" y="6108521"/>
            <a:ext cx="7920880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8"/>
          <p:cNvCxnSpPr/>
          <p:nvPr/>
        </p:nvCxnSpPr>
        <p:spPr>
          <a:xfrm flipH="1">
            <a:off x="611560" y="2419754"/>
            <a:ext cx="7920880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8"/>
          <p:cNvSpPr/>
          <p:nvPr/>
        </p:nvSpPr>
        <p:spPr>
          <a:xfrm>
            <a:off x="147851" y="1412857"/>
            <a:ext cx="8960653" cy="1022123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21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2412776" y="-531440"/>
            <a:ext cx="11305256" cy="7385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ctangle 26"/>
          <p:cNvSpPr/>
          <p:nvPr/>
        </p:nvSpPr>
        <p:spPr>
          <a:xfrm>
            <a:off x="-108520" y="-99392"/>
            <a:ext cx="9217024" cy="72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39552" y="44624"/>
            <a:ext cx="8568952" cy="4320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39555" y="-27384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TOLM-GLSP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4338735" y="4202832"/>
            <a:ext cx="918051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355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576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904244"/>
            <a:ext cx="9135750" cy="131463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4" name="Retângulo 43"/>
          <p:cNvSpPr/>
          <p:nvPr/>
        </p:nvSpPr>
        <p:spPr>
          <a:xfrm>
            <a:off x="506288" y="2410816"/>
            <a:ext cx="8519289" cy="469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88" y="3416676"/>
            <a:ext cx="8458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/>
          <p:nvPr/>
        </p:nvSpPr>
        <p:spPr>
          <a:xfrm>
            <a:off x="7524328" y="291262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>
                <a:latin typeface="Arial" pitchFamily="34" charset="0"/>
                <a:cs typeface="Arial" pitchFamily="34" charset="0"/>
              </a:rPr>
              <a:t>Horizonte de planejamento</a:t>
            </a:r>
          </a:p>
        </p:txBody>
      </p:sp>
      <p:cxnSp>
        <p:nvCxnSpPr>
          <p:cNvPr id="12" name="Straight Arrow Connector 37"/>
          <p:cNvCxnSpPr/>
          <p:nvPr/>
        </p:nvCxnSpPr>
        <p:spPr>
          <a:xfrm>
            <a:off x="5868144" y="3056055"/>
            <a:ext cx="0" cy="28745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40"/>
          <p:cNvCxnSpPr/>
          <p:nvPr/>
        </p:nvCxnSpPr>
        <p:spPr>
          <a:xfrm>
            <a:off x="2902564" y="3272660"/>
            <a:ext cx="288032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376" y="3087493"/>
            <a:ext cx="228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Brace 44"/>
          <p:cNvSpPr/>
          <p:nvPr/>
        </p:nvSpPr>
        <p:spPr>
          <a:xfrm rot="5400000">
            <a:off x="4254628" y="2514432"/>
            <a:ext cx="193502" cy="3015141"/>
          </a:xfrm>
          <a:prstGeom prst="rightBrace">
            <a:avLst>
              <a:gd name="adj1" fmla="val 11679"/>
              <a:gd name="adj2" fmla="val 491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45"/>
          <p:cNvSpPr txBox="1"/>
          <p:nvPr/>
        </p:nvSpPr>
        <p:spPr>
          <a:xfrm>
            <a:off x="2735796" y="268730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cxnSp>
        <p:nvCxnSpPr>
          <p:cNvPr id="19" name="Straight Arrow Connector 53"/>
          <p:cNvCxnSpPr/>
          <p:nvPr/>
        </p:nvCxnSpPr>
        <p:spPr>
          <a:xfrm>
            <a:off x="2843808" y="3057216"/>
            <a:ext cx="0" cy="28745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59"/>
          <p:cNvSpPr/>
          <p:nvPr/>
        </p:nvSpPr>
        <p:spPr>
          <a:xfrm rot="5400000">
            <a:off x="6467459" y="3421927"/>
            <a:ext cx="169521" cy="1224136"/>
          </a:xfrm>
          <a:prstGeom prst="rightBrace">
            <a:avLst>
              <a:gd name="adj1" fmla="val 11679"/>
              <a:gd name="adj2" fmla="val 491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oup 50"/>
          <p:cNvGrpSpPr/>
          <p:nvPr/>
        </p:nvGrpSpPr>
        <p:grpSpPr>
          <a:xfrm>
            <a:off x="5940152" y="4208764"/>
            <a:ext cx="1152128" cy="1036400"/>
            <a:chOff x="6084168" y="5013176"/>
            <a:chExt cx="1386628" cy="1357717"/>
          </a:xfrm>
        </p:grpSpPr>
        <p:pic>
          <p:nvPicPr>
            <p:cNvPr id="28" name="Picture 10" descr="C:\Users\Tamara Baldo\AppData\Local\Microsoft\Windows\Temporary Internet Files\Content.IE5\S3IVF73O\MC900441795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5013176"/>
              <a:ext cx="518714" cy="51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C:\Users\Tamara Baldo\AppData\Local\Microsoft\Windows\Temporary Internet Files\Content.IE5\S3IVF73O\MC900441795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842" y="5142534"/>
              <a:ext cx="518714" cy="51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49"/>
            <p:cNvGrpSpPr/>
            <p:nvPr/>
          </p:nvGrpSpPr>
          <p:grpSpPr>
            <a:xfrm>
              <a:off x="6458866" y="5085184"/>
              <a:ext cx="416749" cy="416749"/>
              <a:chOff x="7115322" y="5164993"/>
              <a:chExt cx="416749" cy="416749"/>
            </a:xfrm>
          </p:grpSpPr>
          <p:pic>
            <p:nvPicPr>
              <p:cNvPr id="40" name="Picture 11" descr="C:\Users\Tamara Baldo\AppData\Local\Microsoft\Windows\Temporary Internet Files\Content.IE5\Q47L746M\MC900434769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5322" y="5164993"/>
                <a:ext cx="416749" cy="416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Rectangle 48"/>
              <p:cNvSpPr/>
              <p:nvPr/>
            </p:nvSpPr>
            <p:spPr>
              <a:xfrm>
                <a:off x="7292912" y="5301208"/>
                <a:ext cx="67103" cy="21155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31" name="Picture 10" descr="C:\Users\Tamara Baldo\AppData\Local\Microsoft\Windows\Temporary Internet Files\Content.IE5\S3IVF73O\MC900441795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242" y="5309592"/>
              <a:ext cx="518714" cy="51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68"/>
            <p:cNvGrpSpPr/>
            <p:nvPr/>
          </p:nvGrpSpPr>
          <p:grpSpPr>
            <a:xfrm>
              <a:off x="6611266" y="5237584"/>
              <a:ext cx="416749" cy="416749"/>
              <a:chOff x="7115322" y="5164993"/>
              <a:chExt cx="416749" cy="416749"/>
            </a:xfrm>
          </p:grpSpPr>
          <p:pic>
            <p:nvPicPr>
              <p:cNvPr id="38" name="Picture 11" descr="C:\Users\Tamara Baldo\AppData\Local\Microsoft\Windows\Temporary Internet Files\Content.IE5\Q47L746M\MC900434769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5322" y="5164993"/>
                <a:ext cx="416749" cy="416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70"/>
              <p:cNvSpPr/>
              <p:nvPr/>
            </p:nvSpPr>
            <p:spPr>
              <a:xfrm>
                <a:off x="7292912" y="5301208"/>
                <a:ext cx="67103" cy="21155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9" name="Group 71"/>
            <p:cNvGrpSpPr/>
            <p:nvPr/>
          </p:nvGrpSpPr>
          <p:grpSpPr>
            <a:xfrm>
              <a:off x="6763666" y="5389984"/>
              <a:ext cx="416749" cy="416749"/>
              <a:chOff x="7115322" y="5164993"/>
              <a:chExt cx="416749" cy="416749"/>
            </a:xfrm>
          </p:grpSpPr>
          <p:pic>
            <p:nvPicPr>
              <p:cNvPr id="36" name="Picture 11" descr="C:\Users\Tamara Baldo\AppData\Local\Microsoft\Windows\Temporary Internet Files\Content.IE5\Q47L746M\MC900434769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5322" y="5164993"/>
                <a:ext cx="416749" cy="416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73"/>
              <p:cNvSpPr/>
              <p:nvPr/>
            </p:nvSpPr>
            <p:spPr>
              <a:xfrm>
                <a:off x="7292912" y="5301208"/>
                <a:ext cx="67103" cy="21155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34" name="Picture 10" descr="C:\Users\Tamara Baldo\AppData\Local\Microsoft\Windows\Temporary Internet Files\Content.IE5\S3IVF73O\MC900441795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642" y="5461992"/>
              <a:ext cx="518714" cy="51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C:\Users\Tamara Baldo\AppData\Local\Microsoft\Windows\Temporary Internet Files\Content.IE5\Q47L746M\MC900364130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906" y="5733256"/>
              <a:ext cx="651890" cy="637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515" y="4941168"/>
            <a:ext cx="958685" cy="178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851" y="4286080"/>
            <a:ext cx="1066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80"/>
          <p:cNvCxnSpPr/>
          <p:nvPr/>
        </p:nvCxnSpPr>
        <p:spPr>
          <a:xfrm>
            <a:off x="7308304" y="3669208"/>
            <a:ext cx="432048" cy="53955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99032" y="2525893"/>
            <a:ext cx="428625" cy="371475"/>
          </a:xfrm>
          <a:prstGeom prst="rect">
            <a:avLst/>
          </a:prstGeom>
        </p:spPr>
      </p:pic>
      <p:cxnSp>
        <p:nvCxnSpPr>
          <p:cNvPr id="42" name="Straight Arrow Connector 37"/>
          <p:cNvCxnSpPr/>
          <p:nvPr/>
        </p:nvCxnSpPr>
        <p:spPr>
          <a:xfrm>
            <a:off x="5858950" y="3669208"/>
            <a:ext cx="141032" cy="1355187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783" y="4286080"/>
            <a:ext cx="1066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74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Ênfase em Otimização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530120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2400" dirty="0" smtClean="0"/>
              <a:t>Cursar obrigatoriamente, as seguintes disciplinas:</a:t>
            </a:r>
            <a:br>
              <a:rPr lang="pt-BR" sz="2400" dirty="0" smtClean="0"/>
            </a:br>
            <a:r>
              <a:rPr lang="pt-BR" sz="2400" dirty="0" smtClean="0"/>
              <a:t>•    SME0212 – Otimização </a:t>
            </a:r>
            <a:r>
              <a:rPr lang="pt-BR" sz="2400" dirty="0" err="1" smtClean="0"/>
              <a:t>Não-Linear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•    SME0213 – Otimização Inteira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E 2 optativas dentre as disciplinas :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•   </a:t>
            </a:r>
            <a:r>
              <a:rPr lang="pt-BR" sz="2400" dirty="0" smtClean="0"/>
              <a:t> SME0214 – Fluxos em Redes</a:t>
            </a:r>
            <a:br>
              <a:rPr lang="pt-BR" sz="2400" dirty="0" smtClean="0"/>
            </a:br>
            <a:r>
              <a:rPr lang="pt-BR" sz="2400" dirty="0" smtClean="0"/>
              <a:t>•    SME0215 – Laboratório de Otimização</a:t>
            </a:r>
            <a:br>
              <a:rPr lang="pt-BR" sz="2400" dirty="0" smtClean="0"/>
            </a:br>
            <a:r>
              <a:rPr lang="pt-BR" sz="2400" dirty="0" smtClean="0"/>
              <a:t>•    SME0216 – Tópicos em Otimização Combinatória</a:t>
            </a:r>
            <a:br>
              <a:rPr lang="pt-BR" sz="2400" dirty="0" smtClean="0"/>
            </a:br>
            <a:r>
              <a:rPr lang="pt-BR" sz="2400" dirty="0" smtClean="0"/>
              <a:t>•    SCC0230 – Inteligência Artificial</a:t>
            </a:r>
            <a:br>
              <a:rPr lang="pt-BR" sz="2400" dirty="0" smtClean="0"/>
            </a:br>
            <a:r>
              <a:rPr lang="pt-BR" sz="2400" dirty="0" smtClean="0"/>
              <a:t>•    SME0265 – Planejamento de Experimentos</a:t>
            </a:r>
            <a:br>
              <a:rPr lang="pt-BR" sz="2400" dirty="0" smtClean="0"/>
            </a:br>
            <a:r>
              <a:rPr lang="pt-BR" sz="2400" dirty="0" smtClean="0"/>
              <a:t>•    SMA0180 – Matemática Discreta I</a:t>
            </a:r>
            <a:br>
              <a:rPr lang="pt-BR" sz="2400" dirty="0" smtClean="0"/>
            </a:br>
            <a:r>
              <a:rPr lang="pt-BR" sz="2400" dirty="0" smtClean="0"/>
              <a:t>•    SMA0181 – Matemática Discreta II</a:t>
            </a:r>
            <a:br>
              <a:rPr lang="pt-BR" sz="2400" dirty="0" smtClean="0"/>
            </a:br>
            <a:r>
              <a:rPr lang="pt-BR" sz="2400" dirty="0" smtClean="0"/>
              <a:t>•    SCC0270 – Introdução a Redes Neurais</a:t>
            </a:r>
            <a:br>
              <a:rPr lang="pt-BR" sz="2400" dirty="0" smtClean="0"/>
            </a:br>
            <a:r>
              <a:rPr lang="pt-BR" sz="2400" dirty="0" smtClean="0"/>
              <a:t>•    SCC0272 – Introdução à Computação Bioinspirada</a:t>
            </a:r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772400" cy="1143000"/>
          </a:xfrm>
        </p:spPr>
        <p:txBody>
          <a:bodyPr/>
          <a:lstStyle/>
          <a:p>
            <a:r>
              <a:rPr lang="pt-BR" dirty="0" smtClean="0"/>
              <a:t>Ênfase em Otimização (1º contato)</a:t>
            </a:r>
            <a:endParaRPr lang="pt-BR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/>
          <a:srcRect l="6152" t="49433" r="61219" b="25367"/>
          <a:stretch>
            <a:fillRect/>
          </a:stretch>
        </p:blipFill>
        <p:spPr bwMode="auto">
          <a:xfrm>
            <a:off x="611560" y="1772816"/>
            <a:ext cx="79563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69850" y="4437063"/>
            <a:ext cx="88226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Na indústria de papel: </a:t>
            </a:r>
            <a:r>
              <a:rPr lang="pt-BR" dirty="0">
                <a:solidFill>
                  <a:srgbClr val="FF0000"/>
                </a:solidFill>
              </a:rPr>
              <a:t>conversar com os responsáveis pelo processo produtivo.  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15875" y="14288"/>
            <a:ext cx="8566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Não há um </a:t>
            </a:r>
            <a:r>
              <a:rPr lang="pt-BR" i="1" dirty="0"/>
              <a:t>algoritmo</a:t>
            </a:r>
            <a:r>
              <a:rPr lang="pt-BR" dirty="0"/>
              <a:t> para se escrever um modelo matemático, </a:t>
            </a:r>
          </a:p>
          <a:p>
            <a:r>
              <a:rPr lang="pt-BR" dirty="0"/>
              <a:t>mas podemos enunciar alguns </a:t>
            </a:r>
            <a:r>
              <a:rPr lang="pt-BR" i="1" dirty="0"/>
              <a:t>passos</a:t>
            </a:r>
            <a:r>
              <a:rPr lang="pt-BR" dirty="0"/>
              <a:t> que podem guiar o especialista</a:t>
            </a: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179388" y="836613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1">
                <a:solidFill>
                  <a:srgbClr val="FF0000"/>
                </a:solidFill>
              </a:rPr>
              <a:t>Passo fundamental</a:t>
            </a:r>
            <a:r>
              <a:rPr lang="pt-BR"/>
              <a:t>:  ouvir aquele que lida com o problema "real"</a:t>
            </a:r>
          </a:p>
          <a:p>
            <a:r>
              <a:rPr lang="pt-BR"/>
              <a:t>                                  e entender como obtém suas soluções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179388" y="1700213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1">
                <a:solidFill>
                  <a:srgbClr val="FF0000"/>
                </a:solidFill>
              </a:rPr>
              <a:t>Passo 1</a:t>
            </a:r>
            <a:r>
              <a:rPr lang="pt-BR">
                <a:solidFill>
                  <a:srgbClr val="FF0000"/>
                </a:solidFill>
              </a:rPr>
              <a:t>:</a:t>
            </a:r>
            <a:r>
              <a:rPr lang="pt-BR"/>
              <a:t> descobrir o que deve ser determinado: </a:t>
            </a:r>
            <a:r>
              <a:rPr lang="pt-BR">
                <a:solidFill>
                  <a:srgbClr val="0000FF"/>
                </a:solidFill>
              </a:rPr>
              <a:t>variáveis do problema</a:t>
            </a:r>
            <a:endParaRPr lang="pt-BR"/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193675" y="2276475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>
                <a:solidFill>
                  <a:srgbClr val="FF0000"/>
                </a:solidFill>
              </a:rPr>
              <a:t>Passo 2</a:t>
            </a:r>
            <a:r>
              <a:rPr lang="pt-BR">
                <a:solidFill>
                  <a:srgbClr val="FF0000"/>
                </a:solidFill>
              </a:rPr>
              <a:t>:</a:t>
            </a:r>
            <a:r>
              <a:rPr lang="pt-BR"/>
              <a:t> descobrir o que é disponível: </a:t>
            </a:r>
            <a:r>
              <a:rPr lang="pt-BR">
                <a:solidFill>
                  <a:srgbClr val="0000FF"/>
                </a:solidFill>
              </a:rPr>
              <a:t>dados do problema</a:t>
            </a:r>
            <a:endParaRPr lang="pt-BR"/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165100" y="2852738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1" dirty="0">
                <a:solidFill>
                  <a:srgbClr val="FF0000"/>
                </a:solidFill>
              </a:rPr>
              <a:t>Passo 3</a:t>
            </a:r>
            <a:r>
              <a:rPr lang="pt-BR" dirty="0">
                <a:solidFill>
                  <a:srgbClr val="FF0000"/>
                </a:solidFill>
              </a:rPr>
              <a:t>:</a:t>
            </a:r>
            <a:r>
              <a:rPr lang="pt-BR" dirty="0"/>
              <a:t> reproduzir os caminhos que levam a uma solução: </a:t>
            </a:r>
            <a:r>
              <a:rPr lang="pt-BR" dirty="0">
                <a:solidFill>
                  <a:srgbClr val="0000FF"/>
                </a:solidFill>
              </a:rPr>
              <a:t>equações</a:t>
            </a:r>
            <a:r>
              <a:rPr lang="pt-B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 autoUpdateAnimBg="0"/>
      <p:bldP spid="251909" grpId="0" autoUpdateAnimBg="0"/>
      <p:bldP spid="251910" grpId="0" autoUpdateAnimBg="0"/>
      <p:bldP spid="251911" grpId="0" autoUpdateAnimBg="0"/>
      <p:bldP spid="251912" grpId="0" autoUpdateAnimBg="0"/>
      <p:bldP spid="25191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1219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Um </a:t>
            </a:r>
            <a:r>
              <a:rPr lang="pt-BR" i="1">
                <a:solidFill>
                  <a:srgbClr val="FF0000"/>
                </a:solidFill>
              </a:rPr>
              <a:t>problema de otimização matemática</a:t>
            </a:r>
            <a:r>
              <a:rPr lang="pt-BR"/>
              <a:t> é definido por: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-38100" y="2895600"/>
            <a:ext cx="93630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35000"/>
              </a:spcAft>
            </a:pPr>
            <a:r>
              <a:rPr lang="pt-BR"/>
              <a:t>Dependendo do comportamento de </a:t>
            </a:r>
            <a:r>
              <a:rPr lang="pt-BR" i="1"/>
              <a:t>f(x)</a:t>
            </a:r>
            <a:r>
              <a:rPr lang="pt-BR"/>
              <a:t> e de como o conjunto </a:t>
            </a:r>
            <a:r>
              <a:rPr lang="pt-BR" i="1">
                <a:sym typeface="Symbol" pitchFamily="18" charset="2"/>
              </a:rPr>
              <a:t></a:t>
            </a:r>
            <a:r>
              <a:rPr lang="pt-BR"/>
              <a:t> é descrito, </a:t>
            </a:r>
          </a:p>
          <a:p>
            <a:pPr>
              <a:spcAft>
                <a:spcPct val="35000"/>
              </a:spcAft>
            </a:pPr>
            <a:r>
              <a:rPr lang="pt-BR"/>
              <a:t>temos diferentes </a:t>
            </a:r>
            <a:r>
              <a:rPr lang="pt-BR" i="1">
                <a:solidFill>
                  <a:srgbClr val="FF0000"/>
                </a:solidFill>
              </a:rPr>
              <a:t>classes de problemas de otimização</a:t>
            </a:r>
            <a:r>
              <a:rPr lang="pt-BR"/>
              <a:t>, para os quais uma </a:t>
            </a:r>
          </a:p>
          <a:p>
            <a:pPr>
              <a:spcAft>
                <a:spcPct val="35000"/>
              </a:spcAft>
            </a:pPr>
            <a:r>
              <a:rPr lang="pt-BR"/>
              <a:t>variedade de métodos de solução tem sido desenvolvida.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0" y="1676400"/>
            <a:ext cx="2209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pt-BR" b="1" i="1">
                <a:solidFill>
                  <a:schemeClr val="accent2"/>
                </a:solidFill>
              </a:rPr>
              <a:t>Minimizar f(x)</a:t>
            </a:r>
          </a:p>
          <a:p>
            <a:pPr algn="ctr"/>
            <a:r>
              <a:rPr lang="pt-BR" b="1" i="1">
                <a:solidFill>
                  <a:schemeClr val="accent2"/>
                </a:solidFill>
              </a:rPr>
              <a:t>x</a:t>
            </a:r>
            <a:r>
              <a:rPr lang="pt-BR" b="1" i="1">
                <a:solidFill>
                  <a:schemeClr val="accent2"/>
                </a:solidFill>
                <a:sym typeface="Symbol" pitchFamily="18" charset="2"/>
              </a:rPr>
              <a:t></a:t>
            </a:r>
            <a:r>
              <a:rPr lang="pt-BR" b="1" i="1">
                <a:solidFill>
                  <a:schemeClr val="accent2"/>
                </a:solidFill>
              </a:rPr>
              <a:t>.</a:t>
            </a:r>
            <a:endParaRPr lang="en-GB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92163" y="4508500"/>
            <a:ext cx="39243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Otimização linear</a:t>
            </a:r>
          </a:p>
          <a:p>
            <a:pPr>
              <a:spcBef>
                <a:spcPct val="50000"/>
              </a:spcBef>
            </a:pPr>
            <a:r>
              <a:rPr lang="pt-BR"/>
              <a:t>Otimização não linear</a:t>
            </a:r>
          </a:p>
          <a:p>
            <a:pPr>
              <a:spcBef>
                <a:spcPct val="50000"/>
              </a:spcBef>
            </a:pPr>
            <a:r>
              <a:rPr lang="pt-BR"/>
              <a:t>Otimização Inteira </a:t>
            </a:r>
          </a:p>
          <a:p>
            <a:pPr>
              <a:spcBef>
                <a:spcPct val="50000"/>
              </a:spcBef>
            </a:pPr>
            <a:r>
              <a:rPr lang="pt-BR"/>
              <a:t>Controle Ótimo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  <p:bldP spid="5127" grpId="0" autoUpdateAnimBg="0"/>
      <p:bldP spid="5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Otimização linear</a:t>
            </a:r>
            <a:endParaRPr lang="en-GB"/>
          </a:p>
        </p:txBody>
      </p:sp>
      <p:graphicFrame>
        <p:nvGraphicFramePr>
          <p:cNvPr id="258048" name="Object 1024"/>
          <p:cNvGraphicFramePr>
            <a:graphicFrameLocks noChangeAspect="1"/>
          </p:cNvGraphicFramePr>
          <p:nvPr/>
        </p:nvGraphicFramePr>
        <p:xfrm>
          <a:off x="3533775" y="-66675"/>
          <a:ext cx="5610225" cy="3667125"/>
        </p:xfrm>
        <a:graphic>
          <a:graphicData uri="http://schemas.openxmlformats.org/presentationml/2006/ole">
            <p:oleObj spid="_x0000_s2050" name="Documento" r:id="rId4" imgW="5617209" imgH="3682526" progId="Word.Document.8">
              <p:embed/>
            </p:oleObj>
          </a:graphicData>
        </a:graphic>
      </p:graphicFrame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014788" y="3783013"/>
            <a:ext cx="1784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i="1">
                <a:solidFill>
                  <a:srgbClr val="FF0000"/>
                </a:solidFill>
              </a:rPr>
              <a:t>solução ótima ( vértice)  </a:t>
            </a:r>
            <a:endParaRPr lang="en-GB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036763" y="4038600"/>
            <a:ext cx="558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1" i="1">
                <a:solidFill>
                  <a:srgbClr val="FF0000"/>
                </a:solidFill>
              </a:rPr>
              <a:t>Região </a:t>
            </a:r>
          </a:p>
          <a:p>
            <a:r>
              <a:rPr lang="en-GB" sz="1400" b="1" i="1">
                <a:solidFill>
                  <a:srgbClr val="FF0000"/>
                </a:solidFill>
              </a:rPr>
              <a:t>factível</a:t>
            </a:r>
            <a:endParaRPr lang="en-GB"/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1828800" y="5638800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1" i="1">
                <a:solidFill>
                  <a:srgbClr val="FF0000"/>
                </a:solidFill>
              </a:rPr>
              <a:t> </a:t>
            </a:r>
            <a:endParaRPr lang="en-GB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1965325" y="4895850"/>
            <a:ext cx="1211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i="1">
                <a:solidFill>
                  <a:srgbClr val="FF0000"/>
                </a:solidFill>
              </a:rPr>
              <a:t>  solução factível</a:t>
            </a:r>
            <a:endParaRPr lang="en-GB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735013" y="4684713"/>
            <a:ext cx="1200150" cy="1919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735013" y="3041650"/>
            <a:ext cx="1439862" cy="1758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0" y="3048000"/>
            <a:ext cx="8077200" cy="18288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3694113" y="3201988"/>
            <a:ext cx="1039812" cy="2638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4288" y="6278563"/>
            <a:ext cx="8367712" cy="122237"/>
            <a:chOff x="9" y="3955"/>
            <a:chExt cx="2923" cy="54"/>
          </a:xfrm>
        </p:grpSpPr>
        <p:sp>
          <p:nvSpPr>
            <p:cNvPr id="2165" name="Line 20"/>
            <p:cNvSpPr>
              <a:spLocks noChangeShapeType="1"/>
            </p:cNvSpPr>
            <p:nvPr/>
          </p:nvSpPr>
          <p:spPr bwMode="auto">
            <a:xfrm>
              <a:off x="9" y="3982"/>
              <a:ext cx="287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66" name="Freeform 21"/>
            <p:cNvSpPr>
              <a:spLocks/>
            </p:cNvSpPr>
            <p:nvPr/>
          </p:nvSpPr>
          <p:spPr bwMode="auto">
            <a:xfrm>
              <a:off x="2877" y="3955"/>
              <a:ext cx="55" cy="54"/>
            </a:xfrm>
            <a:custGeom>
              <a:avLst/>
              <a:gdLst>
                <a:gd name="T0" fmla="*/ 0 w 109"/>
                <a:gd name="T1" fmla="*/ 3 h 110"/>
                <a:gd name="T2" fmla="*/ 4 w 109"/>
                <a:gd name="T3" fmla="*/ 1 h 110"/>
                <a:gd name="T4" fmla="*/ 0 w 109"/>
                <a:gd name="T5" fmla="*/ 0 h 110"/>
                <a:gd name="T6" fmla="*/ 0 w 109"/>
                <a:gd name="T7" fmla="*/ 3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10"/>
                <a:gd name="T14" fmla="*/ 109 w 10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10">
                  <a:moveTo>
                    <a:pt x="0" y="110"/>
                  </a:moveTo>
                  <a:lnTo>
                    <a:pt x="109" y="54"/>
                  </a:lnTo>
                  <a:lnTo>
                    <a:pt x="0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235"/>
          <p:cNvGrpSpPr>
            <a:grpSpLocks/>
          </p:cNvGrpSpPr>
          <p:nvPr/>
        </p:nvGrpSpPr>
        <p:grpSpPr bwMode="auto">
          <a:xfrm>
            <a:off x="249238" y="2528888"/>
            <a:ext cx="74612" cy="3995737"/>
            <a:chOff x="157" y="1593"/>
            <a:chExt cx="47" cy="2517"/>
          </a:xfrm>
        </p:grpSpPr>
        <p:sp>
          <p:nvSpPr>
            <p:cNvPr id="2163" name="Line 23"/>
            <p:cNvSpPr>
              <a:spLocks noChangeShapeType="1"/>
            </p:cNvSpPr>
            <p:nvPr/>
          </p:nvSpPr>
          <p:spPr bwMode="auto">
            <a:xfrm flipH="1" flipV="1">
              <a:off x="180" y="1655"/>
              <a:ext cx="1" cy="24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64" name="Freeform 24"/>
            <p:cNvSpPr>
              <a:spLocks/>
            </p:cNvSpPr>
            <p:nvPr/>
          </p:nvSpPr>
          <p:spPr bwMode="auto">
            <a:xfrm flipH="1">
              <a:off x="157" y="1593"/>
              <a:ext cx="47" cy="64"/>
            </a:xfrm>
            <a:custGeom>
              <a:avLst/>
              <a:gdLst>
                <a:gd name="T0" fmla="*/ 2 w 109"/>
                <a:gd name="T1" fmla="*/ 8 h 110"/>
                <a:gd name="T2" fmla="*/ 1 w 109"/>
                <a:gd name="T3" fmla="*/ 0 h 110"/>
                <a:gd name="T4" fmla="*/ 0 w 109"/>
                <a:gd name="T5" fmla="*/ 8 h 110"/>
                <a:gd name="T6" fmla="*/ 2 w 109"/>
                <a:gd name="T7" fmla="*/ 8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10"/>
                <a:gd name="T14" fmla="*/ 109 w 10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10">
                  <a:moveTo>
                    <a:pt x="109" y="110"/>
                  </a:moveTo>
                  <a:lnTo>
                    <a:pt x="54" y="0"/>
                  </a:lnTo>
                  <a:lnTo>
                    <a:pt x="0" y="110"/>
                  </a:lnTo>
                  <a:lnTo>
                    <a:pt x="109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3264" name="Line 16"/>
          <p:cNvSpPr>
            <a:spLocks noChangeShapeType="1"/>
          </p:cNvSpPr>
          <p:nvPr/>
        </p:nvSpPr>
        <p:spPr bwMode="auto">
          <a:xfrm flipV="1">
            <a:off x="3054350" y="4765675"/>
            <a:ext cx="1679575" cy="1838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3036888" y="3146425"/>
            <a:ext cx="2728912" cy="2416175"/>
            <a:chOff x="1913" y="1958"/>
            <a:chExt cx="1719" cy="1522"/>
          </a:xfrm>
        </p:grpSpPr>
        <p:grpSp>
          <p:nvGrpSpPr>
            <p:cNvPr id="2118" name="Group 67"/>
            <p:cNvGrpSpPr>
              <a:grpSpLocks/>
            </p:cNvGrpSpPr>
            <p:nvPr/>
          </p:nvGrpSpPr>
          <p:grpSpPr bwMode="auto">
            <a:xfrm>
              <a:off x="1913" y="1958"/>
              <a:ext cx="1719" cy="1466"/>
              <a:chOff x="1871" y="1913"/>
              <a:chExt cx="1719" cy="1466"/>
            </a:xfrm>
          </p:grpSpPr>
          <p:sp>
            <p:nvSpPr>
              <p:cNvPr id="2122" name="Freeform 26"/>
              <p:cNvSpPr>
                <a:spLocks/>
              </p:cNvSpPr>
              <p:nvPr/>
            </p:nvSpPr>
            <p:spPr bwMode="auto">
              <a:xfrm>
                <a:off x="1871" y="1913"/>
                <a:ext cx="36" cy="31"/>
              </a:xfrm>
              <a:custGeom>
                <a:avLst/>
                <a:gdLst>
                  <a:gd name="T0" fmla="*/ 0 w 73"/>
                  <a:gd name="T1" fmla="*/ 1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1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1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3" y="58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3" name="Freeform 27"/>
              <p:cNvSpPr>
                <a:spLocks/>
              </p:cNvSpPr>
              <p:nvPr/>
            </p:nvSpPr>
            <p:spPr bwMode="auto">
              <a:xfrm>
                <a:off x="1913" y="1949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4" name="Freeform 28"/>
              <p:cNvSpPr>
                <a:spLocks/>
              </p:cNvSpPr>
              <p:nvPr/>
            </p:nvSpPr>
            <p:spPr bwMode="auto">
              <a:xfrm>
                <a:off x="1955" y="1985"/>
                <a:ext cx="36" cy="32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3 h 62"/>
                  <a:gd name="T22" fmla="*/ 2 w 73"/>
                  <a:gd name="T23" fmla="*/ 3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5" name="Freeform 29"/>
              <p:cNvSpPr>
                <a:spLocks/>
              </p:cNvSpPr>
              <p:nvPr/>
            </p:nvSpPr>
            <p:spPr bwMode="auto">
              <a:xfrm>
                <a:off x="1998" y="2021"/>
                <a:ext cx="35" cy="32"/>
              </a:xfrm>
              <a:custGeom>
                <a:avLst/>
                <a:gdLst>
                  <a:gd name="T0" fmla="*/ 0 w 71"/>
                  <a:gd name="T1" fmla="*/ 1 h 63"/>
                  <a:gd name="T2" fmla="*/ 0 w 71"/>
                  <a:gd name="T3" fmla="*/ 0 h 63"/>
                  <a:gd name="T4" fmla="*/ 0 w 71"/>
                  <a:gd name="T5" fmla="*/ 0 h 63"/>
                  <a:gd name="T6" fmla="*/ 0 w 71"/>
                  <a:gd name="T7" fmla="*/ 1 h 63"/>
                  <a:gd name="T8" fmla="*/ 0 w 71"/>
                  <a:gd name="T9" fmla="*/ 1 h 63"/>
                  <a:gd name="T10" fmla="*/ 0 w 71"/>
                  <a:gd name="T11" fmla="*/ 1 h 63"/>
                  <a:gd name="T12" fmla="*/ 0 w 71"/>
                  <a:gd name="T13" fmla="*/ 1 h 63"/>
                  <a:gd name="T14" fmla="*/ 0 w 71"/>
                  <a:gd name="T15" fmla="*/ 1 h 63"/>
                  <a:gd name="T16" fmla="*/ 0 w 71"/>
                  <a:gd name="T17" fmla="*/ 1 h 63"/>
                  <a:gd name="T18" fmla="*/ 2 w 71"/>
                  <a:gd name="T19" fmla="*/ 2 h 63"/>
                  <a:gd name="T20" fmla="*/ 2 w 71"/>
                  <a:gd name="T21" fmla="*/ 2 h 63"/>
                  <a:gd name="T22" fmla="*/ 2 w 71"/>
                  <a:gd name="T23" fmla="*/ 2 h 63"/>
                  <a:gd name="T24" fmla="*/ 2 w 71"/>
                  <a:gd name="T25" fmla="*/ 2 h 63"/>
                  <a:gd name="T26" fmla="*/ 2 w 71"/>
                  <a:gd name="T27" fmla="*/ 2 h 63"/>
                  <a:gd name="T28" fmla="*/ 2 w 71"/>
                  <a:gd name="T29" fmla="*/ 2 h 63"/>
                  <a:gd name="T30" fmla="*/ 2 w 71"/>
                  <a:gd name="T31" fmla="*/ 2 h 63"/>
                  <a:gd name="T32" fmla="*/ 2 w 71"/>
                  <a:gd name="T33" fmla="*/ 2 h 63"/>
                  <a:gd name="T34" fmla="*/ 2 w 71"/>
                  <a:gd name="T35" fmla="*/ 2 h 63"/>
                  <a:gd name="T36" fmla="*/ 0 w 71"/>
                  <a:gd name="T37" fmla="*/ 1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3"/>
                  <a:gd name="T59" fmla="*/ 71 w 71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3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6" name="Freeform 30"/>
              <p:cNvSpPr>
                <a:spLocks/>
              </p:cNvSpPr>
              <p:nvPr/>
            </p:nvSpPr>
            <p:spPr bwMode="auto">
              <a:xfrm>
                <a:off x="2040" y="2057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7" name="Freeform 31"/>
              <p:cNvSpPr>
                <a:spLocks/>
              </p:cNvSpPr>
              <p:nvPr/>
            </p:nvSpPr>
            <p:spPr bwMode="auto">
              <a:xfrm>
                <a:off x="2082" y="2093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8" name="Freeform 32"/>
              <p:cNvSpPr>
                <a:spLocks/>
              </p:cNvSpPr>
              <p:nvPr/>
            </p:nvSpPr>
            <p:spPr bwMode="auto">
              <a:xfrm>
                <a:off x="2124" y="2129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9" name="Freeform 33"/>
              <p:cNvSpPr>
                <a:spLocks/>
              </p:cNvSpPr>
              <p:nvPr/>
            </p:nvSpPr>
            <p:spPr bwMode="auto">
              <a:xfrm>
                <a:off x="2167" y="2165"/>
                <a:ext cx="35" cy="31"/>
              </a:xfrm>
              <a:custGeom>
                <a:avLst/>
                <a:gdLst>
                  <a:gd name="T0" fmla="*/ 1 w 70"/>
                  <a:gd name="T1" fmla="*/ 0 h 63"/>
                  <a:gd name="T2" fmla="*/ 1 w 70"/>
                  <a:gd name="T3" fmla="*/ 0 h 63"/>
                  <a:gd name="T4" fmla="*/ 1 w 70"/>
                  <a:gd name="T5" fmla="*/ 0 h 63"/>
                  <a:gd name="T6" fmla="*/ 1 w 70"/>
                  <a:gd name="T7" fmla="*/ 0 h 63"/>
                  <a:gd name="T8" fmla="*/ 0 w 70"/>
                  <a:gd name="T9" fmla="*/ 0 h 63"/>
                  <a:gd name="T10" fmla="*/ 0 w 70"/>
                  <a:gd name="T11" fmla="*/ 0 h 63"/>
                  <a:gd name="T12" fmla="*/ 0 w 70"/>
                  <a:gd name="T13" fmla="*/ 0 h 63"/>
                  <a:gd name="T14" fmla="*/ 0 w 70"/>
                  <a:gd name="T15" fmla="*/ 0 h 63"/>
                  <a:gd name="T16" fmla="*/ 1 w 70"/>
                  <a:gd name="T17" fmla="*/ 0 h 63"/>
                  <a:gd name="T18" fmla="*/ 1 w 70"/>
                  <a:gd name="T19" fmla="*/ 1 h 63"/>
                  <a:gd name="T20" fmla="*/ 2 w 70"/>
                  <a:gd name="T21" fmla="*/ 1 h 63"/>
                  <a:gd name="T22" fmla="*/ 2 w 70"/>
                  <a:gd name="T23" fmla="*/ 1 h 63"/>
                  <a:gd name="T24" fmla="*/ 2 w 70"/>
                  <a:gd name="T25" fmla="*/ 1 h 63"/>
                  <a:gd name="T26" fmla="*/ 2 w 70"/>
                  <a:gd name="T27" fmla="*/ 1 h 63"/>
                  <a:gd name="T28" fmla="*/ 2 w 70"/>
                  <a:gd name="T29" fmla="*/ 1 h 63"/>
                  <a:gd name="T30" fmla="*/ 2 w 70"/>
                  <a:gd name="T31" fmla="*/ 1 h 63"/>
                  <a:gd name="T32" fmla="*/ 2 w 70"/>
                  <a:gd name="T33" fmla="*/ 1 h 63"/>
                  <a:gd name="T34" fmla="*/ 2 w 70"/>
                  <a:gd name="T35" fmla="*/ 1 h 63"/>
                  <a:gd name="T36" fmla="*/ 1 w 70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3"/>
                  <a:gd name="T59" fmla="*/ 70 w 70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3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63" y="61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8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68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0" name="Freeform 34"/>
              <p:cNvSpPr>
                <a:spLocks/>
              </p:cNvSpPr>
              <p:nvPr/>
            </p:nvSpPr>
            <p:spPr bwMode="auto">
              <a:xfrm>
                <a:off x="2209" y="2201"/>
                <a:ext cx="35" cy="31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2 h 62"/>
                  <a:gd name="T22" fmla="*/ 2 w 70"/>
                  <a:gd name="T23" fmla="*/ 2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63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0"/>
                    </a:lnTo>
                    <a:lnTo>
                      <a:pt x="70" y="58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70" y="53"/>
                    </a:lnTo>
                    <a:lnTo>
                      <a:pt x="68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1" name="Freeform 35"/>
              <p:cNvSpPr>
                <a:spLocks/>
              </p:cNvSpPr>
              <p:nvPr/>
            </p:nvSpPr>
            <p:spPr bwMode="auto">
              <a:xfrm>
                <a:off x="2251" y="2237"/>
                <a:ext cx="35" cy="31"/>
              </a:xfrm>
              <a:custGeom>
                <a:avLst/>
                <a:gdLst>
                  <a:gd name="T0" fmla="*/ 1 w 70"/>
                  <a:gd name="T1" fmla="*/ 0 h 64"/>
                  <a:gd name="T2" fmla="*/ 1 w 70"/>
                  <a:gd name="T3" fmla="*/ 0 h 64"/>
                  <a:gd name="T4" fmla="*/ 1 w 70"/>
                  <a:gd name="T5" fmla="*/ 0 h 64"/>
                  <a:gd name="T6" fmla="*/ 1 w 70"/>
                  <a:gd name="T7" fmla="*/ 0 h 64"/>
                  <a:gd name="T8" fmla="*/ 0 w 70"/>
                  <a:gd name="T9" fmla="*/ 0 h 64"/>
                  <a:gd name="T10" fmla="*/ 0 w 70"/>
                  <a:gd name="T11" fmla="*/ 0 h 64"/>
                  <a:gd name="T12" fmla="*/ 0 w 70"/>
                  <a:gd name="T13" fmla="*/ 0 h 64"/>
                  <a:gd name="T14" fmla="*/ 0 w 70"/>
                  <a:gd name="T15" fmla="*/ 0 h 64"/>
                  <a:gd name="T16" fmla="*/ 1 w 70"/>
                  <a:gd name="T17" fmla="*/ 0 h 64"/>
                  <a:gd name="T18" fmla="*/ 1 w 70"/>
                  <a:gd name="T19" fmla="*/ 1 h 64"/>
                  <a:gd name="T20" fmla="*/ 2 w 70"/>
                  <a:gd name="T21" fmla="*/ 1 h 64"/>
                  <a:gd name="T22" fmla="*/ 2 w 70"/>
                  <a:gd name="T23" fmla="*/ 1 h 64"/>
                  <a:gd name="T24" fmla="*/ 2 w 70"/>
                  <a:gd name="T25" fmla="*/ 1 h 64"/>
                  <a:gd name="T26" fmla="*/ 2 w 70"/>
                  <a:gd name="T27" fmla="*/ 1 h 64"/>
                  <a:gd name="T28" fmla="*/ 2 w 70"/>
                  <a:gd name="T29" fmla="*/ 1 h 64"/>
                  <a:gd name="T30" fmla="*/ 2 w 70"/>
                  <a:gd name="T31" fmla="*/ 1 h 64"/>
                  <a:gd name="T32" fmla="*/ 2 w 70"/>
                  <a:gd name="T33" fmla="*/ 1 h 64"/>
                  <a:gd name="T34" fmla="*/ 2 w 70"/>
                  <a:gd name="T35" fmla="*/ 1 h 64"/>
                  <a:gd name="T36" fmla="*/ 1 w 70"/>
                  <a:gd name="T37" fmla="*/ 0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4"/>
                  <a:gd name="T59" fmla="*/ 70 w 70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4">
                    <a:moveTo>
                      <a:pt x="6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63" y="62"/>
                    </a:lnTo>
                    <a:lnTo>
                      <a:pt x="65" y="64"/>
                    </a:lnTo>
                    <a:lnTo>
                      <a:pt x="67" y="64"/>
                    </a:lnTo>
                    <a:lnTo>
                      <a:pt x="68" y="62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8" y="5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2" name="Freeform 36"/>
              <p:cNvSpPr>
                <a:spLocks/>
              </p:cNvSpPr>
              <p:nvPr/>
            </p:nvSpPr>
            <p:spPr bwMode="auto">
              <a:xfrm>
                <a:off x="2293" y="2273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0" y="56"/>
                    </a:lnTo>
                    <a:lnTo>
                      <a:pt x="68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3" name="Freeform 37"/>
              <p:cNvSpPr>
                <a:spLocks/>
              </p:cNvSpPr>
              <p:nvPr/>
            </p:nvSpPr>
            <p:spPr bwMode="auto">
              <a:xfrm>
                <a:off x="2335" y="2309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8" y="5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4" name="Freeform 38"/>
              <p:cNvSpPr>
                <a:spLocks/>
              </p:cNvSpPr>
              <p:nvPr/>
            </p:nvSpPr>
            <p:spPr bwMode="auto">
              <a:xfrm>
                <a:off x="2378" y="2345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5" name="Freeform 39"/>
              <p:cNvSpPr>
                <a:spLocks/>
              </p:cNvSpPr>
              <p:nvPr/>
            </p:nvSpPr>
            <p:spPr bwMode="auto">
              <a:xfrm>
                <a:off x="2420" y="2381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6" name="Freeform 40"/>
              <p:cNvSpPr>
                <a:spLocks/>
              </p:cNvSpPr>
              <p:nvPr/>
            </p:nvSpPr>
            <p:spPr bwMode="auto">
              <a:xfrm>
                <a:off x="2462" y="2417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4" y="61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7" name="Freeform 41"/>
              <p:cNvSpPr>
                <a:spLocks/>
              </p:cNvSpPr>
              <p:nvPr/>
            </p:nvSpPr>
            <p:spPr bwMode="auto">
              <a:xfrm>
                <a:off x="2504" y="2452"/>
                <a:ext cx="36" cy="32"/>
              </a:xfrm>
              <a:custGeom>
                <a:avLst/>
                <a:gdLst>
                  <a:gd name="T0" fmla="*/ 1 w 72"/>
                  <a:gd name="T1" fmla="*/ 1 h 64"/>
                  <a:gd name="T2" fmla="*/ 1 w 72"/>
                  <a:gd name="T3" fmla="*/ 0 h 64"/>
                  <a:gd name="T4" fmla="*/ 1 w 72"/>
                  <a:gd name="T5" fmla="*/ 0 h 64"/>
                  <a:gd name="T6" fmla="*/ 1 w 72"/>
                  <a:gd name="T7" fmla="*/ 1 h 64"/>
                  <a:gd name="T8" fmla="*/ 1 w 72"/>
                  <a:gd name="T9" fmla="*/ 1 h 64"/>
                  <a:gd name="T10" fmla="*/ 0 w 72"/>
                  <a:gd name="T11" fmla="*/ 1 h 64"/>
                  <a:gd name="T12" fmla="*/ 0 w 72"/>
                  <a:gd name="T13" fmla="*/ 1 h 64"/>
                  <a:gd name="T14" fmla="*/ 1 w 72"/>
                  <a:gd name="T15" fmla="*/ 1 h 64"/>
                  <a:gd name="T16" fmla="*/ 1 w 72"/>
                  <a:gd name="T17" fmla="*/ 1 h 64"/>
                  <a:gd name="T18" fmla="*/ 2 w 72"/>
                  <a:gd name="T19" fmla="*/ 1 h 64"/>
                  <a:gd name="T20" fmla="*/ 2 w 72"/>
                  <a:gd name="T21" fmla="*/ 2 h 64"/>
                  <a:gd name="T22" fmla="*/ 2 w 72"/>
                  <a:gd name="T23" fmla="*/ 2 h 64"/>
                  <a:gd name="T24" fmla="*/ 2 w 72"/>
                  <a:gd name="T25" fmla="*/ 1 h 64"/>
                  <a:gd name="T26" fmla="*/ 2 w 72"/>
                  <a:gd name="T27" fmla="*/ 1 h 64"/>
                  <a:gd name="T28" fmla="*/ 2 w 72"/>
                  <a:gd name="T29" fmla="*/ 1 h 64"/>
                  <a:gd name="T30" fmla="*/ 2 w 72"/>
                  <a:gd name="T31" fmla="*/ 1 h 64"/>
                  <a:gd name="T32" fmla="*/ 2 w 72"/>
                  <a:gd name="T33" fmla="*/ 1 h 64"/>
                  <a:gd name="T34" fmla="*/ 2 w 72"/>
                  <a:gd name="T35" fmla="*/ 1 h 64"/>
                  <a:gd name="T36" fmla="*/ 1 w 72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4"/>
                  <a:gd name="T59" fmla="*/ 72 w 7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4">
                    <a:moveTo>
                      <a:pt x="9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8" name="Freeform 42"/>
              <p:cNvSpPr>
                <a:spLocks/>
              </p:cNvSpPr>
              <p:nvPr/>
            </p:nvSpPr>
            <p:spPr bwMode="auto">
              <a:xfrm>
                <a:off x="2546" y="2488"/>
                <a:ext cx="36" cy="32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3 h 62"/>
                  <a:gd name="T20" fmla="*/ 2 w 72"/>
                  <a:gd name="T21" fmla="*/ 3 h 62"/>
                  <a:gd name="T22" fmla="*/ 2 w 72"/>
                  <a:gd name="T23" fmla="*/ 3 h 62"/>
                  <a:gd name="T24" fmla="*/ 2 w 72"/>
                  <a:gd name="T25" fmla="*/ 3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9" name="Freeform 43"/>
              <p:cNvSpPr>
                <a:spLocks/>
              </p:cNvSpPr>
              <p:nvPr/>
            </p:nvSpPr>
            <p:spPr bwMode="auto">
              <a:xfrm>
                <a:off x="2588" y="2525"/>
                <a:ext cx="36" cy="31"/>
              </a:xfrm>
              <a:custGeom>
                <a:avLst/>
                <a:gdLst>
                  <a:gd name="T0" fmla="*/ 1 w 70"/>
                  <a:gd name="T1" fmla="*/ 1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1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3 w 70"/>
                  <a:gd name="T19" fmla="*/ 2 h 62"/>
                  <a:gd name="T20" fmla="*/ 3 w 70"/>
                  <a:gd name="T21" fmla="*/ 2 h 62"/>
                  <a:gd name="T22" fmla="*/ 3 w 70"/>
                  <a:gd name="T23" fmla="*/ 2 h 62"/>
                  <a:gd name="T24" fmla="*/ 3 w 70"/>
                  <a:gd name="T25" fmla="*/ 2 h 62"/>
                  <a:gd name="T26" fmla="*/ 3 w 70"/>
                  <a:gd name="T27" fmla="*/ 2 h 62"/>
                  <a:gd name="T28" fmla="*/ 3 w 70"/>
                  <a:gd name="T29" fmla="*/ 2 h 62"/>
                  <a:gd name="T30" fmla="*/ 3 w 70"/>
                  <a:gd name="T31" fmla="*/ 2 h 62"/>
                  <a:gd name="T32" fmla="*/ 3 w 70"/>
                  <a:gd name="T33" fmla="*/ 2 h 62"/>
                  <a:gd name="T34" fmla="*/ 3 w 70"/>
                  <a:gd name="T35" fmla="*/ 2 h 62"/>
                  <a:gd name="T36" fmla="*/ 1 w 70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0" name="Freeform 44"/>
              <p:cNvSpPr>
                <a:spLocks/>
              </p:cNvSpPr>
              <p:nvPr/>
            </p:nvSpPr>
            <p:spPr bwMode="auto">
              <a:xfrm>
                <a:off x="2630" y="2561"/>
                <a:ext cx="36" cy="31"/>
              </a:xfrm>
              <a:custGeom>
                <a:avLst/>
                <a:gdLst>
                  <a:gd name="T0" fmla="*/ 1 w 70"/>
                  <a:gd name="T1" fmla="*/ 0 h 63"/>
                  <a:gd name="T2" fmla="*/ 1 w 70"/>
                  <a:gd name="T3" fmla="*/ 0 h 63"/>
                  <a:gd name="T4" fmla="*/ 1 w 70"/>
                  <a:gd name="T5" fmla="*/ 0 h 63"/>
                  <a:gd name="T6" fmla="*/ 1 w 70"/>
                  <a:gd name="T7" fmla="*/ 0 h 63"/>
                  <a:gd name="T8" fmla="*/ 0 w 70"/>
                  <a:gd name="T9" fmla="*/ 0 h 63"/>
                  <a:gd name="T10" fmla="*/ 0 w 70"/>
                  <a:gd name="T11" fmla="*/ 0 h 63"/>
                  <a:gd name="T12" fmla="*/ 0 w 70"/>
                  <a:gd name="T13" fmla="*/ 0 h 63"/>
                  <a:gd name="T14" fmla="*/ 0 w 70"/>
                  <a:gd name="T15" fmla="*/ 0 h 63"/>
                  <a:gd name="T16" fmla="*/ 1 w 70"/>
                  <a:gd name="T17" fmla="*/ 0 h 63"/>
                  <a:gd name="T18" fmla="*/ 3 w 70"/>
                  <a:gd name="T19" fmla="*/ 1 h 63"/>
                  <a:gd name="T20" fmla="*/ 3 w 70"/>
                  <a:gd name="T21" fmla="*/ 1 h 63"/>
                  <a:gd name="T22" fmla="*/ 3 w 70"/>
                  <a:gd name="T23" fmla="*/ 1 h 63"/>
                  <a:gd name="T24" fmla="*/ 3 w 70"/>
                  <a:gd name="T25" fmla="*/ 1 h 63"/>
                  <a:gd name="T26" fmla="*/ 3 w 70"/>
                  <a:gd name="T27" fmla="*/ 1 h 63"/>
                  <a:gd name="T28" fmla="*/ 3 w 70"/>
                  <a:gd name="T29" fmla="*/ 1 h 63"/>
                  <a:gd name="T30" fmla="*/ 3 w 70"/>
                  <a:gd name="T31" fmla="*/ 1 h 63"/>
                  <a:gd name="T32" fmla="*/ 3 w 70"/>
                  <a:gd name="T33" fmla="*/ 1 h 63"/>
                  <a:gd name="T34" fmla="*/ 3 w 70"/>
                  <a:gd name="T35" fmla="*/ 1 h 63"/>
                  <a:gd name="T36" fmla="*/ 1 w 70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3"/>
                  <a:gd name="T59" fmla="*/ 70 w 70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3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1" name="Freeform 45"/>
              <p:cNvSpPr>
                <a:spLocks/>
              </p:cNvSpPr>
              <p:nvPr/>
            </p:nvSpPr>
            <p:spPr bwMode="auto">
              <a:xfrm>
                <a:off x="2672" y="2597"/>
                <a:ext cx="37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3 w 72"/>
                  <a:gd name="T19" fmla="*/ 2 h 62"/>
                  <a:gd name="T20" fmla="*/ 3 w 72"/>
                  <a:gd name="T21" fmla="*/ 2 h 62"/>
                  <a:gd name="T22" fmla="*/ 3 w 72"/>
                  <a:gd name="T23" fmla="*/ 2 h 62"/>
                  <a:gd name="T24" fmla="*/ 3 w 72"/>
                  <a:gd name="T25" fmla="*/ 2 h 62"/>
                  <a:gd name="T26" fmla="*/ 3 w 72"/>
                  <a:gd name="T27" fmla="*/ 2 h 62"/>
                  <a:gd name="T28" fmla="*/ 3 w 72"/>
                  <a:gd name="T29" fmla="*/ 2 h 62"/>
                  <a:gd name="T30" fmla="*/ 3 w 72"/>
                  <a:gd name="T31" fmla="*/ 2 h 62"/>
                  <a:gd name="T32" fmla="*/ 3 w 72"/>
                  <a:gd name="T33" fmla="*/ 2 h 62"/>
                  <a:gd name="T34" fmla="*/ 3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4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8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0" y="53"/>
                    </a:lnTo>
                    <a:lnTo>
                      <a:pt x="69" y="5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2" name="Freeform 46"/>
              <p:cNvSpPr>
                <a:spLocks/>
              </p:cNvSpPr>
              <p:nvPr/>
            </p:nvSpPr>
            <p:spPr bwMode="auto">
              <a:xfrm>
                <a:off x="2714" y="2633"/>
                <a:ext cx="37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3 w 72"/>
                  <a:gd name="T19" fmla="*/ 2 h 62"/>
                  <a:gd name="T20" fmla="*/ 3 w 72"/>
                  <a:gd name="T21" fmla="*/ 2 h 62"/>
                  <a:gd name="T22" fmla="*/ 3 w 72"/>
                  <a:gd name="T23" fmla="*/ 2 h 62"/>
                  <a:gd name="T24" fmla="*/ 3 w 72"/>
                  <a:gd name="T25" fmla="*/ 2 h 62"/>
                  <a:gd name="T26" fmla="*/ 3 w 72"/>
                  <a:gd name="T27" fmla="*/ 2 h 62"/>
                  <a:gd name="T28" fmla="*/ 3 w 72"/>
                  <a:gd name="T29" fmla="*/ 2 h 62"/>
                  <a:gd name="T30" fmla="*/ 3 w 72"/>
                  <a:gd name="T31" fmla="*/ 2 h 62"/>
                  <a:gd name="T32" fmla="*/ 3 w 72"/>
                  <a:gd name="T33" fmla="*/ 2 h 62"/>
                  <a:gd name="T34" fmla="*/ 3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64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3" name="Freeform 47"/>
              <p:cNvSpPr>
                <a:spLocks/>
              </p:cNvSpPr>
              <p:nvPr/>
            </p:nvSpPr>
            <p:spPr bwMode="auto">
              <a:xfrm>
                <a:off x="2757" y="2668"/>
                <a:ext cx="36" cy="32"/>
              </a:xfrm>
              <a:custGeom>
                <a:avLst/>
                <a:gdLst>
                  <a:gd name="T0" fmla="*/ 1 w 71"/>
                  <a:gd name="T1" fmla="*/ 1 h 64"/>
                  <a:gd name="T2" fmla="*/ 1 w 71"/>
                  <a:gd name="T3" fmla="*/ 0 h 64"/>
                  <a:gd name="T4" fmla="*/ 1 w 71"/>
                  <a:gd name="T5" fmla="*/ 0 h 64"/>
                  <a:gd name="T6" fmla="*/ 1 w 71"/>
                  <a:gd name="T7" fmla="*/ 1 h 64"/>
                  <a:gd name="T8" fmla="*/ 0 w 71"/>
                  <a:gd name="T9" fmla="*/ 1 h 64"/>
                  <a:gd name="T10" fmla="*/ 0 w 71"/>
                  <a:gd name="T11" fmla="*/ 1 h 64"/>
                  <a:gd name="T12" fmla="*/ 0 w 71"/>
                  <a:gd name="T13" fmla="*/ 1 h 64"/>
                  <a:gd name="T14" fmla="*/ 0 w 71"/>
                  <a:gd name="T15" fmla="*/ 1 h 64"/>
                  <a:gd name="T16" fmla="*/ 1 w 71"/>
                  <a:gd name="T17" fmla="*/ 1 h 64"/>
                  <a:gd name="T18" fmla="*/ 2 w 71"/>
                  <a:gd name="T19" fmla="*/ 1 h 64"/>
                  <a:gd name="T20" fmla="*/ 3 w 71"/>
                  <a:gd name="T21" fmla="*/ 2 h 64"/>
                  <a:gd name="T22" fmla="*/ 3 w 71"/>
                  <a:gd name="T23" fmla="*/ 2 h 64"/>
                  <a:gd name="T24" fmla="*/ 3 w 71"/>
                  <a:gd name="T25" fmla="*/ 1 h 64"/>
                  <a:gd name="T26" fmla="*/ 3 w 71"/>
                  <a:gd name="T27" fmla="*/ 1 h 64"/>
                  <a:gd name="T28" fmla="*/ 3 w 71"/>
                  <a:gd name="T29" fmla="*/ 1 h 64"/>
                  <a:gd name="T30" fmla="*/ 3 w 71"/>
                  <a:gd name="T31" fmla="*/ 1 h 64"/>
                  <a:gd name="T32" fmla="*/ 3 w 71"/>
                  <a:gd name="T33" fmla="*/ 1 h 64"/>
                  <a:gd name="T34" fmla="*/ 3 w 71"/>
                  <a:gd name="T35" fmla="*/ 1 h 64"/>
                  <a:gd name="T36" fmla="*/ 1 w 71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4"/>
                  <a:gd name="T59" fmla="*/ 71 w 71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4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3"/>
                    </a:lnTo>
                    <a:lnTo>
                      <a:pt x="66" y="64"/>
                    </a:lnTo>
                    <a:lnTo>
                      <a:pt x="68" y="64"/>
                    </a:lnTo>
                    <a:lnTo>
                      <a:pt x="69" y="63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8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4" name="Freeform 48"/>
              <p:cNvSpPr>
                <a:spLocks/>
              </p:cNvSpPr>
              <p:nvPr/>
            </p:nvSpPr>
            <p:spPr bwMode="auto">
              <a:xfrm>
                <a:off x="2799" y="2704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5" name="Freeform 49"/>
              <p:cNvSpPr>
                <a:spLocks/>
              </p:cNvSpPr>
              <p:nvPr/>
            </p:nvSpPr>
            <p:spPr bwMode="auto">
              <a:xfrm>
                <a:off x="2841" y="2740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6" name="Freeform 50"/>
              <p:cNvSpPr>
                <a:spLocks/>
              </p:cNvSpPr>
              <p:nvPr/>
            </p:nvSpPr>
            <p:spPr bwMode="auto">
              <a:xfrm>
                <a:off x="2883" y="2777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3" y="59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7" name="Freeform 51"/>
              <p:cNvSpPr>
                <a:spLocks/>
              </p:cNvSpPr>
              <p:nvPr/>
            </p:nvSpPr>
            <p:spPr bwMode="auto">
              <a:xfrm>
                <a:off x="2925" y="2813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4" y="61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6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8" name="Freeform 52"/>
              <p:cNvSpPr>
                <a:spLocks/>
              </p:cNvSpPr>
              <p:nvPr/>
            </p:nvSpPr>
            <p:spPr bwMode="auto">
              <a:xfrm>
                <a:off x="2968" y="2849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9" name="Freeform 53"/>
              <p:cNvSpPr>
                <a:spLocks/>
              </p:cNvSpPr>
              <p:nvPr/>
            </p:nvSpPr>
            <p:spPr bwMode="auto">
              <a:xfrm>
                <a:off x="3010" y="2884"/>
                <a:ext cx="35" cy="32"/>
              </a:xfrm>
              <a:custGeom>
                <a:avLst/>
                <a:gdLst>
                  <a:gd name="T0" fmla="*/ 0 w 71"/>
                  <a:gd name="T1" fmla="*/ 1 h 64"/>
                  <a:gd name="T2" fmla="*/ 0 w 71"/>
                  <a:gd name="T3" fmla="*/ 0 h 64"/>
                  <a:gd name="T4" fmla="*/ 0 w 71"/>
                  <a:gd name="T5" fmla="*/ 0 h 64"/>
                  <a:gd name="T6" fmla="*/ 0 w 71"/>
                  <a:gd name="T7" fmla="*/ 1 h 64"/>
                  <a:gd name="T8" fmla="*/ 0 w 71"/>
                  <a:gd name="T9" fmla="*/ 1 h 64"/>
                  <a:gd name="T10" fmla="*/ 0 w 71"/>
                  <a:gd name="T11" fmla="*/ 1 h 64"/>
                  <a:gd name="T12" fmla="*/ 0 w 71"/>
                  <a:gd name="T13" fmla="*/ 1 h 64"/>
                  <a:gd name="T14" fmla="*/ 0 w 71"/>
                  <a:gd name="T15" fmla="*/ 1 h 64"/>
                  <a:gd name="T16" fmla="*/ 0 w 71"/>
                  <a:gd name="T17" fmla="*/ 1 h 64"/>
                  <a:gd name="T18" fmla="*/ 2 w 71"/>
                  <a:gd name="T19" fmla="*/ 1 h 64"/>
                  <a:gd name="T20" fmla="*/ 2 w 71"/>
                  <a:gd name="T21" fmla="*/ 2 h 64"/>
                  <a:gd name="T22" fmla="*/ 2 w 71"/>
                  <a:gd name="T23" fmla="*/ 2 h 64"/>
                  <a:gd name="T24" fmla="*/ 2 w 71"/>
                  <a:gd name="T25" fmla="*/ 1 h 64"/>
                  <a:gd name="T26" fmla="*/ 2 w 71"/>
                  <a:gd name="T27" fmla="*/ 1 h 64"/>
                  <a:gd name="T28" fmla="*/ 2 w 71"/>
                  <a:gd name="T29" fmla="*/ 1 h 64"/>
                  <a:gd name="T30" fmla="*/ 2 w 71"/>
                  <a:gd name="T31" fmla="*/ 1 h 64"/>
                  <a:gd name="T32" fmla="*/ 2 w 71"/>
                  <a:gd name="T33" fmla="*/ 1 h 64"/>
                  <a:gd name="T34" fmla="*/ 2 w 71"/>
                  <a:gd name="T35" fmla="*/ 1 h 64"/>
                  <a:gd name="T36" fmla="*/ 0 w 71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4"/>
                  <a:gd name="T59" fmla="*/ 71 w 71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4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0" name="Freeform 54"/>
              <p:cNvSpPr>
                <a:spLocks/>
              </p:cNvSpPr>
              <p:nvPr/>
            </p:nvSpPr>
            <p:spPr bwMode="auto">
              <a:xfrm>
                <a:off x="3052" y="2920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1" name="Freeform 55"/>
              <p:cNvSpPr>
                <a:spLocks/>
              </p:cNvSpPr>
              <p:nvPr/>
            </p:nvSpPr>
            <p:spPr bwMode="auto">
              <a:xfrm>
                <a:off x="3094" y="2956"/>
                <a:ext cx="36" cy="31"/>
              </a:xfrm>
              <a:custGeom>
                <a:avLst/>
                <a:gdLst>
                  <a:gd name="T0" fmla="*/ 1 w 72"/>
                  <a:gd name="T1" fmla="*/ 0 h 63"/>
                  <a:gd name="T2" fmla="*/ 1 w 72"/>
                  <a:gd name="T3" fmla="*/ 0 h 63"/>
                  <a:gd name="T4" fmla="*/ 1 w 72"/>
                  <a:gd name="T5" fmla="*/ 0 h 63"/>
                  <a:gd name="T6" fmla="*/ 1 w 72"/>
                  <a:gd name="T7" fmla="*/ 0 h 63"/>
                  <a:gd name="T8" fmla="*/ 1 w 72"/>
                  <a:gd name="T9" fmla="*/ 0 h 63"/>
                  <a:gd name="T10" fmla="*/ 0 w 72"/>
                  <a:gd name="T11" fmla="*/ 0 h 63"/>
                  <a:gd name="T12" fmla="*/ 0 w 72"/>
                  <a:gd name="T13" fmla="*/ 0 h 63"/>
                  <a:gd name="T14" fmla="*/ 1 w 72"/>
                  <a:gd name="T15" fmla="*/ 0 h 63"/>
                  <a:gd name="T16" fmla="*/ 1 w 72"/>
                  <a:gd name="T17" fmla="*/ 0 h 63"/>
                  <a:gd name="T18" fmla="*/ 2 w 72"/>
                  <a:gd name="T19" fmla="*/ 1 h 63"/>
                  <a:gd name="T20" fmla="*/ 2 w 72"/>
                  <a:gd name="T21" fmla="*/ 1 h 63"/>
                  <a:gd name="T22" fmla="*/ 2 w 72"/>
                  <a:gd name="T23" fmla="*/ 1 h 63"/>
                  <a:gd name="T24" fmla="*/ 2 w 72"/>
                  <a:gd name="T25" fmla="*/ 1 h 63"/>
                  <a:gd name="T26" fmla="*/ 2 w 72"/>
                  <a:gd name="T27" fmla="*/ 1 h 63"/>
                  <a:gd name="T28" fmla="*/ 2 w 72"/>
                  <a:gd name="T29" fmla="*/ 1 h 63"/>
                  <a:gd name="T30" fmla="*/ 2 w 72"/>
                  <a:gd name="T31" fmla="*/ 1 h 63"/>
                  <a:gd name="T32" fmla="*/ 2 w 72"/>
                  <a:gd name="T33" fmla="*/ 1 h 63"/>
                  <a:gd name="T34" fmla="*/ 2 w 72"/>
                  <a:gd name="T35" fmla="*/ 1 h 63"/>
                  <a:gd name="T36" fmla="*/ 1 w 72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3"/>
                  <a:gd name="T59" fmla="*/ 72 w 72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3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64" y="63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8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2" name="Freeform 56"/>
              <p:cNvSpPr>
                <a:spLocks/>
              </p:cNvSpPr>
              <p:nvPr/>
            </p:nvSpPr>
            <p:spPr bwMode="auto">
              <a:xfrm>
                <a:off x="3136" y="2992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3" name="Freeform 57"/>
              <p:cNvSpPr>
                <a:spLocks/>
              </p:cNvSpPr>
              <p:nvPr/>
            </p:nvSpPr>
            <p:spPr bwMode="auto">
              <a:xfrm>
                <a:off x="3179" y="3028"/>
                <a:ext cx="35" cy="32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3 h 62"/>
                  <a:gd name="T22" fmla="*/ 2 w 70"/>
                  <a:gd name="T23" fmla="*/ 3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63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4" name="Freeform 58"/>
              <p:cNvSpPr>
                <a:spLocks/>
              </p:cNvSpPr>
              <p:nvPr/>
            </p:nvSpPr>
            <p:spPr bwMode="auto">
              <a:xfrm>
                <a:off x="3221" y="3065"/>
                <a:ext cx="35" cy="31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2 h 62"/>
                  <a:gd name="T22" fmla="*/ 2 w 70"/>
                  <a:gd name="T23" fmla="*/ 2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63" y="61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5" name="Freeform 59"/>
              <p:cNvSpPr>
                <a:spLocks/>
              </p:cNvSpPr>
              <p:nvPr/>
            </p:nvSpPr>
            <p:spPr bwMode="auto">
              <a:xfrm>
                <a:off x="3263" y="3100"/>
                <a:ext cx="36" cy="32"/>
              </a:xfrm>
              <a:custGeom>
                <a:avLst/>
                <a:gdLst>
                  <a:gd name="T0" fmla="*/ 1 w 72"/>
                  <a:gd name="T1" fmla="*/ 1 h 63"/>
                  <a:gd name="T2" fmla="*/ 1 w 72"/>
                  <a:gd name="T3" fmla="*/ 0 h 63"/>
                  <a:gd name="T4" fmla="*/ 1 w 72"/>
                  <a:gd name="T5" fmla="*/ 0 h 63"/>
                  <a:gd name="T6" fmla="*/ 1 w 72"/>
                  <a:gd name="T7" fmla="*/ 1 h 63"/>
                  <a:gd name="T8" fmla="*/ 1 w 72"/>
                  <a:gd name="T9" fmla="*/ 1 h 63"/>
                  <a:gd name="T10" fmla="*/ 0 w 72"/>
                  <a:gd name="T11" fmla="*/ 1 h 63"/>
                  <a:gd name="T12" fmla="*/ 0 w 72"/>
                  <a:gd name="T13" fmla="*/ 1 h 63"/>
                  <a:gd name="T14" fmla="*/ 1 w 72"/>
                  <a:gd name="T15" fmla="*/ 1 h 63"/>
                  <a:gd name="T16" fmla="*/ 1 w 72"/>
                  <a:gd name="T17" fmla="*/ 1 h 63"/>
                  <a:gd name="T18" fmla="*/ 1 w 72"/>
                  <a:gd name="T19" fmla="*/ 2 h 63"/>
                  <a:gd name="T20" fmla="*/ 2 w 72"/>
                  <a:gd name="T21" fmla="*/ 2 h 63"/>
                  <a:gd name="T22" fmla="*/ 2 w 72"/>
                  <a:gd name="T23" fmla="*/ 2 h 63"/>
                  <a:gd name="T24" fmla="*/ 2 w 72"/>
                  <a:gd name="T25" fmla="*/ 2 h 63"/>
                  <a:gd name="T26" fmla="*/ 2 w 72"/>
                  <a:gd name="T27" fmla="*/ 2 h 63"/>
                  <a:gd name="T28" fmla="*/ 2 w 72"/>
                  <a:gd name="T29" fmla="*/ 2 h 63"/>
                  <a:gd name="T30" fmla="*/ 2 w 72"/>
                  <a:gd name="T31" fmla="*/ 2 h 63"/>
                  <a:gd name="T32" fmla="*/ 2 w 72"/>
                  <a:gd name="T33" fmla="*/ 2 h 63"/>
                  <a:gd name="T34" fmla="*/ 2 w 72"/>
                  <a:gd name="T35" fmla="*/ 2 h 63"/>
                  <a:gd name="T36" fmla="*/ 1 w 72"/>
                  <a:gd name="T37" fmla="*/ 1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3"/>
                  <a:gd name="T59" fmla="*/ 72 w 72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3">
                    <a:moveTo>
                      <a:pt x="8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9" y="62"/>
                    </a:lnTo>
                    <a:lnTo>
                      <a:pt x="70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6" name="Freeform 60"/>
              <p:cNvSpPr>
                <a:spLocks/>
              </p:cNvSpPr>
              <p:nvPr/>
            </p:nvSpPr>
            <p:spPr bwMode="auto">
              <a:xfrm>
                <a:off x="3305" y="3136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8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7" name="Freeform 61"/>
              <p:cNvSpPr>
                <a:spLocks/>
              </p:cNvSpPr>
              <p:nvPr/>
            </p:nvSpPr>
            <p:spPr bwMode="auto">
              <a:xfrm>
                <a:off x="3348" y="3172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8" name="Freeform 62"/>
              <p:cNvSpPr>
                <a:spLocks/>
              </p:cNvSpPr>
              <p:nvPr/>
            </p:nvSpPr>
            <p:spPr bwMode="auto">
              <a:xfrm>
                <a:off x="3390" y="3208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9" name="Freeform 63"/>
              <p:cNvSpPr>
                <a:spLocks/>
              </p:cNvSpPr>
              <p:nvPr/>
            </p:nvSpPr>
            <p:spPr bwMode="auto">
              <a:xfrm>
                <a:off x="3432" y="3244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60" name="Freeform 64"/>
              <p:cNvSpPr>
                <a:spLocks/>
              </p:cNvSpPr>
              <p:nvPr/>
            </p:nvSpPr>
            <p:spPr bwMode="auto">
              <a:xfrm>
                <a:off x="3474" y="3280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61" name="Freeform 65"/>
              <p:cNvSpPr>
                <a:spLocks/>
              </p:cNvSpPr>
              <p:nvPr/>
            </p:nvSpPr>
            <p:spPr bwMode="auto">
              <a:xfrm>
                <a:off x="3516" y="3316"/>
                <a:ext cx="36" cy="32"/>
              </a:xfrm>
              <a:custGeom>
                <a:avLst/>
                <a:gdLst>
                  <a:gd name="T0" fmla="*/ 1 w 72"/>
                  <a:gd name="T1" fmla="*/ 1 h 64"/>
                  <a:gd name="T2" fmla="*/ 1 w 72"/>
                  <a:gd name="T3" fmla="*/ 0 h 64"/>
                  <a:gd name="T4" fmla="*/ 1 w 72"/>
                  <a:gd name="T5" fmla="*/ 0 h 64"/>
                  <a:gd name="T6" fmla="*/ 1 w 72"/>
                  <a:gd name="T7" fmla="*/ 1 h 64"/>
                  <a:gd name="T8" fmla="*/ 1 w 72"/>
                  <a:gd name="T9" fmla="*/ 1 h 64"/>
                  <a:gd name="T10" fmla="*/ 0 w 72"/>
                  <a:gd name="T11" fmla="*/ 1 h 64"/>
                  <a:gd name="T12" fmla="*/ 0 w 72"/>
                  <a:gd name="T13" fmla="*/ 1 h 64"/>
                  <a:gd name="T14" fmla="*/ 1 w 72"/>
                  <a:gd name="T15" fmla="*/ 1 h 64"/>
                  <a:gd name="T16" fmla="*/ 1 w 72"/>
                  <a:gd name="T17" fmla="*/ 1 h 64"/>
                  <a:gd name="T18" fmla="*/ 2 w 72"/>
                  <a:gd name="T19" fmla="*/ 1 h 64"/>
                  <a:gd name="T20" fmla="*/ 2 w 72"/>
                  <a:gd name="T21" fmla="*/ 2 h 64"/>
                  <a:gd name="T22" fmla="*/ 2 w 72"/>
                  <a:gd name="T23" fmla="*/ 2 h 64"/>
                  <a:gd name="T24" fmla="*/ 2 w 72"/>
                  <a:gd name="T25" fmla="*/ 1 h 64"/>
                  <a:gd name="T26" fmla="*/ 2 w 72"/>
                  <a:gd name="T27" fmla="*/ 1 h 64"/>
                  <a:gd name="T28" fmla="*/ 2 w 72"/>
                  <a:gd name="T29" fmla="*/ 1 h 64"/>
                  <a:gd name="T30" fmla="*/ 2 w 72"/>
                  <a:gd name="T31" fmla="*/ 1 h 64"/>
                  <a:gd name="T32" fmla="*/ 2 w 72"/>
                  <a:gd name="T33" fmla="*/ 1 h 64"/>
                  <a:gd name="T34" fmla="*/ 2 w 72"/>
                  <a:gd name="T35" fmla="*/ 1 h 64"/>
                  <a:gd name="T36" fmla="*/ 1 w 72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4"/>
                  <a:gd name="T59" fmla="*/ 72 w 7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4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62" name="Freeform 66"/>
              <p:cNvSpPr>
                <a:spLocks/>
              </p:cNvSpPr>
              <p:nvPr/>
            </p:nvSpPr>
            <p:spPr bwMode="auto">
              <a:xfrm>
                <a:off x="3558" y="3352"/>
                <a:ext cx="32" cy="27"/>
              </a:xfrm>
              <a:custGeom>
                <a:avLst/>
                <a:gdLst>
                  <a:gd name="T0" fmla="*/ 1 w 62"/>
                  <a:gd name="T1" fmla="*/ 0 h 55"/>
                  <a:gd name="T2" fmla="*/ 1 w 62"/>
                  <a:gd name="T3" fmla="*/ 0 h 55"/>
                  <a:gd name="T4" fmla="*/ 1 w 62"/>
                  <a:gd name="T5" fmla="*/ 0 h 55"/>
                  <a:gd name="T6" fmla="*/ 1 w 62"/>
                  <a:gd name="T7" fmla="*/ 0 h 55"/>
                  <a:gd name="T8" fmla="*/ 0 w 62"/>
                  <a:gd name="T9" fmla="*/ 0 h 55"/>
                  <a:gd name="T10" fmla="*/ 0 w 62"/>
                  <a:gd name="T11" fmla="*/ 0 h 55"/>
                  <a:gd name="T12" fmla="*/ 0 w 62"/>
                  <a:gd name="T13" fmla="*/ 0 h 55"/>
                  <a:gd name="T14" fmla="*/ 0 w 62"/>
                  <a:gd name="T15" fmla="*/ 0 h 55"/>
                  <a:gd name="T16" fmla="*/ 1 w 62"/>
                  <a:gd name="T17" fmla="*/ 0 h 55"/>
                  <a:gd name="T18" fmla="*/ 2 w 62"/>
                  <a:gd name="T19" fmla="*/ 1 h 55"/>
                  <a:gd name="T20" fmla="*/ 2 w 62"/>
                  <a:gd name="T21" fmla="*/ 1 h 55"/>
                  <a:gd name="T22" fmla="*/ 2 w 62"/>
                  <a:gd name="T23" fmla="*/ 1 h 55"/>
                  <a:gd name="T24" fmla="*/ 2 w 62"/>
                  <a:gd name="T25" fmla="*/ 1 h 55"/>
                  <a:gd name="T26" fmla="*/ 2 w 62"/>
                  <a:gd name="T27" fmla="*/ 1 h 55"/>
                  <a:gd name="T28" fmla="*/ 3 w 62"/>
                  <a:gd name="T29" fmla="*/ 1 h 55"/>
                  <a:gd name="T30" fmla="*/ 3 w 62"/>
                  <a:gd name="T31" fmla="*/ 1 h 55"/>
                  <a:gd name="T32" fmla="*/ 2 w 62"/>
                  <a:gd name="T33" fmla="*/ 1 h 55"/>
                  <a:gd name="T34" fmla="*/ 2 w 62"/>
                  <a:gd name="T35" fmla="*/ 1 h 55"/>
                  <a:gd name="T36" fmla="*/ 1 w 62"/>
                  <a:gd name="T37" fmla="*/ 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55"/>
                  <a:gd name="T59" fmla="*/ 62 w 62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55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55" y="55"/>
                    </a:lnTo>
                    <a:lnTo>
                      <a:pt x="57" y="55"/>
                    </a:lnTo>
                    <a:lnTo>
                      <a:pt x="59" y="53"/>
                    </a:lnTo>
                    <a:lnTo>
                      <a:pt x="60" y="52"/>
                    </a:lnTo>
                    <a:lnTo>
                      <a:pt x="62" y="50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119" name="Group 70"/>
            <p:cNvGrpSpPr>
              <a:grpSpLocks/>
            </p:cNvGrpSpPr>
            <p:nvPr/>
          </p:nvGrpSpPr>
          <p:grpSpPr bwMode="auto">
            <a:xfrm>
              <a:off x="3206" y="3223"/>
              <a:ext cx="194" cy="257"/>
              <a:chOff x="3238" y="3223"/>
              <a:chExt cx="194" cy="257"/>
            </a:xfrm>
          </p:grpSpPr>
          <p:sp>
            <p:nvSpPr>
              <p:cNvPr id="2120" name="Line 68"/>
              <p:cNvSpPr>
                <a:spLocks noChangeShapeType="1"/>
              </p:cNvSpPr>
              <p:nvPr/>
            </p:nvSpPr>
            <p:spPr bwMode="auto">
              <a:xfrm flipH="1">
                <a:off x="3269" y="3223"/>
                <a:ext cx="163" cy="2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1" name="Freeform 69"/>
              <p:cNvSpPr>
                <a:spLocks/>
              </p:cNvSpPr>
              <p:nvPr/>
            </p:nvSpPr>
            <p:spPr bwMode="auto">
              <a:xfrm>
                <a:off x="3238" y="3420"/>
                <a:ext cx="54" cy="60"/>
              </a:xfrm>
              <a:custGeom>
                <a:avLst/>
                <a:gdLst>
                  <a:gd name="T0" fmla="*/ 0 w 109"/>
                  <a:gd name="T1" fmla="*/ 0 h 120"/>
                  <a:gd name="T2" fmla="*/ 0 w 109"/>
                  <a:gd name="T3" fmla="*/ 4 h 120"/>
                  <a:gd name="T4" fmla="*/ 3 w 109"/>
                  <a:gd name="T5" fmla="*/ 3 h 120"/>
                  <a:gd name="T6" fmla="*/ 0 w 109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120"/>
                  <a:gd name="T14" fmla="*/ 109 w 109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120">
                    <a:moveTo>
                      <a:pt x="22" y="0"/>
                    </a:moveTo>
                    <a:lnTo>
                      <a:pt x="0" y="120"/>
                    </a:lnTo>
                    <a:lnTo>
                      <a:pt x="109" y="6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3368" name="Line 120"/>
          <p:cNvSpPr>
            <a:spLocks noChangeShapeType="1"/>
          </p:cNvSpPr>
          <p:nvPr/>
        </p:nvSpPr>
        <p:spPr bwMode="auto">
          <a:xfrm flipV="1">
            <a:off x="6934200" y="3835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376" name="Text Box 128"/>
          <p:cNvSpPr txBox="1">
            <a:spLocks noChangeArrowheads="1"/>
          </p:cNvSpPr>
          <p:nvPr/>
        </p:nvSpPr>
        <p:spPr bwMode="auto">
          <a:xfrm>
            <a:off x="7543800" y="44196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1"/>
              <a:t>a</a:t>
            </a:r>
            <a:r>
              <a:rPr lang="en-GB" sz="1800" i="1" baseline="-25000"/>
              <a:t>11</a:t>
            </a:r>
            <a:r>
              <a:rPr lang="en-GB" sz="1800" i="1"/>
              <a:t>x</a:t>
            </a:r>
            <a:r>
              <a:rPr lang="en-GB" sz="1800" i="1" baseline="-25000"/>
              <a:t>1</a:t>
            </a:r>
            <a:r>
              <a:rPr lang="en-GB" sz="1800" i="1"/>
              <a:t>+a</a:t>
            </a:r>
            <a:r>
              <a:rPr lang="en-GB" sz="1800" i="1" baseline="-25000"/>
              <a:t>12</a:t>
            </a:r>
            <a:r>
              <a:rPr lang="en-GB" sz="1800" i="1"/>
              <a:t>x</a:t>
            </a:r>
            <a:r>
              <a:rPr lang="en-GB" sz="1800" i="1" baseline="-25000"/>
              <a:t>2</a:t>
            </a:r>
            <a:r>
              <a:rPr lang="en-GB" sz="1800" i="1"/>
              <a:t>=b</a:t>
            </a:r>
            <a:r>
              <a:rPr lang="en-GB" sz="1800" i="1" baseline="-25000"/>
              <a:t>1</a:t>
            </a:r>
            <a:endParaRPr lang="en-GB" sz="1800" i="1"/>
          </a:p>
        </p:txBody>
      </p:sp>
      <p:grpSp>
        <p:nvGrpSpPr>
          <p:cNvPr id="7" name="Group 181"/>
          <p:cNvGrpSpPr>
            <a:grpSpLocks/>
          </p:cNvGrpSpPr>
          <p:nvPr/>
        </p:nvGrpSpPr>
        <p:grpSpPr bwMode="auto">
          <a:xfrm>
            <a:off x="330200" y="3632200"/>
            <a:ext cx="2728913" cy="2416175"/>
            <a:chOff x="1913" y="1958"/>
            <a:chExt cx="1719" cy="1522"/>
          </a:xfrm>
        </p:grpSpPr>
        <p:grpSp>
          <p:nvGrpSpPr>
            <p:cNvPr id="2073" name="Group 182"/>
            <p:cNvGrpSpPr>
              <a:grpSpLocks/>
            </p:cNvGrpSpPr>
            <p:nvPr/>
          </p:nvGrpSpPr>
          <p:grpSpPr bwMode="auto">
            <a:xfrm>
              <a:off x="1913" y="1958"/>
              <a:ext cx="1719" cy="1466"/>
              <a:chOff x="1871" y="1913"/>
              <a:chExt cx="1719" cy="1466"/>
            </a:xfrm>
          </p:grpSpPr>
          <p:sp>
            <p:nvSpPr>
              <p:cNvPr id="2077" name="Freeform 183"/>
              <p:cNvSpPr>
                <a:spLocks/>
              </p:cNvSpPr>
              <p:nvPr/>
            </p:nvSpPr>
            <p:spPr bwMode="auto">
              <a:xfrm>
                <a:off x="1871" y="1913"/>
                <a:ext cx="36" cy="31"/>
              </a:xfrm>
              <a:custGeom>
                <a:avLst/>
                <a:gdLst>
                  <a:gd name="T0" fmla="*/ 0 w 73"/>
                  <a:gd name="T1" fmla="*/ 1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1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1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3" y="58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8" name="Freeform 184"/>
              <p:cNvSpPr>
                <a:spLocks/>
              </p:cNvSpPr>
              <p:nvPr/>
            </p:nvSpPr>
            <p:spPr bwMode="auto">
              <a:xfrm>
                <a:off x="1913" y="1949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9" name="Freeform 185"/>
              <p:cNvSpPr>
                <a:spLocks/>
              </p:cNvSpPr>
              <p:nvPr/>
            </p:nvSpPr>
            <p:spPr bwMode="auto">
              <a:xfrm>
                <a:off x="1955" y="1985"/>
                <a:ext cx="36" cy="32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3 h 62"/>
                  <a:gd name="T22" fmla="*/ 2 w 73"/>
                  <a:gd name="T23" fmla="*/ 3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0" name="Freeform 186"/>
              <p:cNvSpPr>
                <a:spLocks/>
              </p:cNvSpPr>
              <p:nvPr/>
            </p:nvSpPr>
            <p:spPr bwMode="auto">
              <a:xfrm>
                <a:off x="1998" y="2021"/>
                <a:ext cx="35" cy="32"/>
              </a:xfrm>
              <a:custGeom>
                <a:avLst/>
                <a:gdLst>
                  <a:gd name="T0" fmla="*/ 0 w 71"/>
                  <a:gd name="T1" fmla="*/ 1 h 63"/>
                  <a:gd name="T2" fmla="*/ 0 w 71"/>
                  <a:gd name="T3" fmla="*/ 0 h 63"/>
                  <a:gd name="T4" fmla="*/ 0 w 71"/>
                  <a:gd name="T5" fmla="*/ 0 h 63"/>
                  <a:gd name="T6" fmla="*/ 0 w 71"/>
                  <a:gd name="T7" fmla="*/ 1 h 63"/>
                  <a:gd name="T8" fmla="*/ 0 w 71"/>
                  <a:gd name="T9" fmla="*/ 1 h 63"/>
                  <a:gd name="T10" fmla="*/ 0 w 71"/>
                  <a:gd name="T11" fmla="*/ 1 h 63"/>
                  <a:gd name="T12" fmla="*/ 0 w 71"/>
                  <a:gd name="T13" fmla="*/ 1 h 63"/>
                  <a:gd name="T14" fmla="*/ 0 w 71"/>
                  <a:gd name="T15" fmla="*/ 1 h 63"/>
                  <a:gd name="T16" fmla="*/ 0 w 71"/>
                  <a:gd name="T17" fmla="*/ 1 h 63"/>
                  <a:gd name="T18" fmla="*/ 2 w 71"/>
                  <a:gd name="T19" fmla="*/ 2 h 63"/>
                  <a:gd name="T20" fmla="*/ 2 w 71"/>
                  <a:gd name="T21" fmla="*/ 2 h 63"/>
                  <a:gd name="T22" fmla="*/ 2 w 71"/>
                  <a:gd name="T23" fmla="*/ 2 h 63"/>
                  <a:gd name="T24" fmla="*/ 2 w 71"/>
                  <a:gd name="T25" fmla="*/ 2 h 63"/>
                  <a:gd name="T26" fmla="*/ 2 w 71"/>
                  <a:gd name="T27" fmla="*/ 2 h 63"/>
                  <a:gd name="T28" fmla="*/ 2 w 71"/>
                  <a:gd name="T29" fmla="*/ 2 h 63"/>
                  <a:gd name="T30" fmla="*/ 2 w 71"/>
                  <a:gd name="T31" fmla="*/ 2 h 63"/>
                  <a:gd name="T32" fmla="*/ 2 w 71"/>
                  <a:gd name="T33" fmla="*/ 2 h 63"/>
                  <a:gd name="T34" fmla="*/ 2 w 71"/>
                  <a:gd name="T35" fmla="*/ 2 h 63"/>
                  <a:gd name="T36" fmla="*/ 0 w 71"/>
                  <a:gd name="T37" fmla="*/ 1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3"/>
                  <a:gd name="T59" fmla="*/ 71 w 71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3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1" name="Freeform 187"/>
              <p:cNvSpPr>
                <a:spLocks/>
              </p:cNvSpPr>
              <p:nvPr/>
            </p:nvSpPr>
            <p:spPr bwMode="auto">
              <a:xfrm>
                <a:off x="2040" y="2057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2" name="Freeform 188"/>
              <p:cNvSpPr>
                <a:spLocks/>
              </p:cNvSpPr>
              <p:nvPr/>
            </p:nvSpPr>
            <p:spPr bwMode="auto">
              <a:xfrm>
                <a:off x="2082" y="2093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3" name="Freeform 189"/>
              <p:cNvSpPr>
                <a:spLocks/>
              </p:cNvSpPr>
              <p:nvPr/>
            </p:nvSpPr>
            <p:spPr bwMode="auto">
              <a:xfrm>
                <a:off x="2124" y="2129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4" name="Freeform 190"/>
              <p:cNvSpPr>
                <a:spLocks/>
              </p:cNvSpPr>
              <p:nvPr/>
            </p:nvSpPr>
            <p:spPr bwMode="auto">
              <a:xfrm>
                <a:off x="2167" y="2165"/>
                <a:ext cx="35" cy="31"/>
              </a:xfrm>
              <a:custGeom>
                <a:avLst/>
                <a:gdLst>
                  <a:gd name="T0" fmla="*/ 1 w 70"/>
                  <a:gd name="T1" fmla="*/ 0 h 63"/>
                  <a:gd name="T2" fmla="*/ 1 w 70"/>
                  <a:gd name="T3" fmla="*/ 0 h 63"/>
                  <a:gd name="T4" fmla="*/ 1 w 70"/>
                  <a:gd name="T5" fmla="*/ 0 h 63"/>
                  <a:gd name="T6" fmla="*/ 1 w 70"/>
                  <a:gd name="T7" fmla="*/ 0 h 63"/>
                  <a:gd name="T8" fmla="*/ 0 w 70"/>
                  <a:gd name="T9" fmla="*/ 0 h 63"/>
                  <a:gd name="T10" fmla="*/ 0 w 70"/>
                  <a:gd name="T11" fmla="*/ 0 h 63"/>
                  <a:gd name="T12" fmla="*/ 0 w 70"/>
                  <a:gd name="T13" fmla="*/ 0 h 63"/>
                  <a:gd name="T14" fmla="*/ 0 w 70"/>
                  <a:gd name="T15" fmla="*/ 0 h 63"/>
                  <a:gd name="T16" fmla="*/ 1 w 70"/>
                  <a:gd name="T17" fmla="*/ 0 h 63"/>
                  <a:gd name="T18" fmla="*/ 1 w 70"/>
                  <a:gd name="T19" fmla="*/ 1 h 63"/>
                  <a:gd name="T20" fmla="*/ 2 w 70"/>
                  <a:gd name="T21" fmla="*/ 1 h 63"/>
                  <a:gd name="T22" fmla="*/ 2 w 70"/>
                  <a:gd name="T23" fmla="*/ 1 h 63"/>
                  <a:gd name="T24" fmla="*/ 2 w 70"/>
                  <a:gd name="T25" fmla="*/ 1 h 63"/>
                  <a:gd name="T26" fmla="*/ 2 w 70"/>
                  <a:gd name="T27" fmla="*/ 1 h 63"/>
                  <a:gd name="T28" fmla="*/ 2 w 70"/>
                  <a:gd name="T29" fmla="*/ 1 h 63"/>
                  <a:gd name="T30" fmla="*/ 2 w 70"/>
                  <a:gd name="T31" fmla="*/ 1 h 63"/>
                  <a:gd name="T32" fmla="*/ 2 w 70"/>
                  <a:gd name="T33" fmla="*/ 1 h 63"/>
                  <a:gd name="T34" fmla="*/ 2 w 70"/>
                  <a:gd name="T35" fmla="*/ 1 h 63"/>
                  <a:gd name="T36" fmla="*/ 1 w 70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3"/>
                  <a:gd name="T59" fmla="*/ 70 w 70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3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63" y="61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8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68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" name="Freeform 191"/>
              <p:cNvSpPr>
                <a:spLocks/>
              </p:cNvSpPr>
              <p:nvPr/>
            </p:nvSpPr>
            <p:spPr bwMode="auto">
              <a:xfrm>
                <a:off x="2209" y="2201"/>
                <a:ext cx="35" cy="31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2 h 62"/>
                  <a:gd name="T22" fmla="*/ 2 w 70"/>
                  <a:gd name="T23" fmla="*/ 2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63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0"/>
                    </a:lnTo>
                    <a:lnTo>
                      <a:pt x="70" y="58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70" y="53"/>
                    </a:lnTo>
                    <a:lnTo>
                      <a:pt x="68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6" name="Freeform 192"/>
              <p:cNvSpPr>
                <a:spLocks/>
              </p:cNvSpPr>
              <p:nvPr/>
            </p:nvSpPr>
            <p:spPr bwMode="auto">
              <a:xfrm>
                <a:off x="2251" y="2237"/>
                <a:ext cx="35" cy="31"/>
              </a:xfrm>
              <a:custGeom>
                <a:avLst/>
                <a:gdLst>
                  <a:gd name="T0" fmla="*/ 1 w 70"/>
                  <a:gd name="T1" fmla="*/ 0 h 64"/>
                  <a:gd name="T2" fmla="*/ 1 w 70"/>
                  <a:gd name="T3" fmla="*/ 0 h 64"/>
                  <a:gd name="T4" fmla="*/ 1 w 70"/>
                  <a:gd name="T5" fmla="*/ 0 h 64"/>
                  <a:gd name="T6" fmla="*/ 1 w 70"/>
                  <a:gd name="T7" fmla="*/ 0 h 64"/>
                  <a:gd name="T8" fmla="*/ 0 w 70"/>
                  <a:gd name="T9" fmla="*/ 0 h 64"/>
                  <a:gd name="T10" fmla="*/ 0 w 70"/>
                  <a:gd name="T11" fmla="*/ 0 h 64"/>
                  <a:gd name="T12" fmla="*/ 0 w 70"/>
                  <a:gd name="T13" fmla="*/ 0 h 64"/>
                  <a:gd name="T14" fmla="*/ 0 w 70"/>
                  <a:gd name="T15" fmla="*/ 0 h 64"/>
                  <a:gd name="T16" fmla="*/ 1 w 70"/>
                  <a:gd name="T17" fmla="*/ 0 h 64"/>
                  <a:gd name="T18" fmla="*/ 1 w 70"/>
                  <a:gd name="T19" fmla="*/ 1 h 64"/>
                  <a:gd name="T20" fmla="*/ 2 w 70"/>
                  <a:gd name="T21" fmla="*/ 1 h 64"/>
                  <a:gd name="T22" fmla="*/ 2 w 70"/>
                  <a:gd name="T23" fmla="*/ 1 h 64"/>
                  <a:gd name="T24" fmla="*/ 2 w 70"/>
                  <a:gd name="T25" fmla="*/ 1 h 64"/>
                  <a:gd name="T26" fmla="*/ 2 w 70"/>
                  <a:gd name="T27" fmla="*/ 1 h 64"/>
                  <a:gd name="T28" fmla="*/ 2 w 70"/>
                  <a:gd name="T29" fmla="*/ 1 h 64"/>
                  <a:gd name="T30" fmla="*/ 2 w 70"/>
                  <a:gd name="T31" fmla="*/ 1 h 64"/>
                  <a:gd name="T32" fmla="*/ 2 w 70"/>
                  <a:gd name="T33" fmla="*/ 1 h 64"/>
                  <a:gd name="T34" fmla="*/ 2 w 70"/>
                  <a:gd name="T35" fmla="*/ 1 h 64"/>
                  <a:gd name="T36" fmla="*/ 1 w 70"/>
                  <a:gd name="T37" fmla="*/ 0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4"/>
                  <a:gd name="T59" fmla="*/ 70 w 70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4">
                    <a:moveTo>
                      <a:pt x="6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63" y="62"/>
                    </a:lnTo>
                    <a:lnTo>
                      <a:pt x="65" y="64"/>
                    </a:lnTo>
                    <a:lnTo>
                      <a:pt x="67" y="64"/>
                    </a:lnTo>
                    <a:lnTo>
                      <a:pt x="68" y="62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8" y="5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7" name="Freeform 193"/>
              <p:cNvSpPr>
                <a:spLocks/>
              </p:cNvSpPr>
              <p:nvPr/>
            </p:nvSpPr>
            <p:spPr bwMode="auto">
              <a:xfrm>
                <a:off x="2293" y="2273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0" y="56"/>
                    </a:lnTo>
                    <a:lnTo>
                      <a:pt x="68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8" name="Freeform 194"/>
              <p:cNvSpPr>
                <a:spLocks/>
              </p:cNvSpPr>
              <p:nvPr/>
            </p:nvSpPr>
            <p:spPr bwMode="auto">
              <a:xfrm>
                <a:off x="2335" y="2309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8" y="5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9" name="Freeform 195"/>
              <p:cNvSpPr>
                <a:spLocks/>
              </p:cNvSpPr>
              <p:nvPr/>
            </p:nvSpPr>
            <p:spPr bwMode="auto">
              <a:xfrm>
                <a:off x="2378" y="2345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0" name="Freeform 196"/>
              <p:cNvSpPr>
                <a:spLocks/>
              </p:cNvSpPr>
              <p:nvPr/>
            </p:nvSpPr>
            <p:spPr bwMode="auto">
              <a:xfrm>
                <a:off x="2420" y="2381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1" name="Freeform 197"/>
              <p:cNvSpPr>
                <a:spLocks/>
              </p:cNvSpPr>
              <p:nvPr/>
            </p:nvSpPr>
            <p:spPr bwMode="auto">
              <a:xfrm>
                <a:off x="2462" y="2417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4" y="61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2" name="Freeform 198"/>
              <p:cNvSpPr>
                <a:spLocks/>
              </p:cNvSpPr>
              <p:nvPr/>
            </p:nvSpPr>
            <p:spPr bwMode="auto">
              <a:xfrm>
                <a:off x="2504" y="2452"/>
                <a:ext cx="36" cy="32"/>
              </a:xfrm>
              <a:custGeom>
                <a:avLst/>
                <a:gdLst>
                  <a:gd name="T0" fmla="*/ 1 w 72"/>
                  <a:gd name="T1" fmla="*/ 1 h 64"/>
                  <a:gd name="T2" fmla="*/ 1 w 72"/>
                  <a:gd name="T3" fmla="*/ 0 h 64"/>
                  <a:gd name="T4" fmla="*/ 1 w 72"/>
                  <a:gd name="T5" fmla="*/ 0 h 64"/>
                  <a:gd name="T6" fmla="*/ 1 w 72"/>
                  <a:gd name="T7" fmla="*/ 1 h 64"/>
                  <a:gd name="T8" fmla="*/ 1 w 72"/>
                  <a:gd name="T9" fmla="*/ 1 h 64"/>
                  <a:gd name="T10" fmla="*/ 0 w 72"/>
                  <a:gd name="T11" fmla="*/ 1 h 64"/>
                  <a:gd name="T12" fmla="*/ 0 w 72"/>
                  <a:gd name="T13" fmla="*/ 1 h 64"/>
                  <a:gd name="T14" fmla="*/ 1 w 72"/>
                  <a:gd name="T15" fmla="*/ 1 h 64"/>
                  <a:gd name="T16" fmla="*/ 1 w 72"/>
                  <a:gd name="T17" fmla="*/ 1 h 64"/>
                  <a:gd name="T18" fmla="*/ 2 w 72"/>
                  <a:gd name="T19" fmla="*/ 1 h 64"/>
                  <a:gd name="T20" fmla="*/ 2 w 72"/>
                  <a:gd name="T21" fmla="*/ 2 h 64"/>
                  <a:gd name="T22" fmla="*/ 2 w 72"/>
                  <a:gd name="T23" fmla="*/ 2 h 64"/>
                  <a:gd name="T24" fmla="*/ 2 w 72"/>
                  <a:gd name="T25" fmla="*/ 1 h 64"/>
                  <a:gd name="T26" fmla="*/ 2 w 72"/>
                  <a:gd name="T27" fmla="*/ 1 h 64"/>
                  <a:gd name="T28" fmla="*/ 2 w 72"/>
                  <a:gd name="T29" fmla="*/ 1 h 64"/>
                  <a:gd name="T30" fmla="*/ 2 w 72"/>
                  <a:gd name="T31" fmla="*/ 1 h 64"/>
                  <a:gd name="T32" fmla="*/ 2 w 72"/>
                  <a:gd name="T33" fmla="*/ 1 h 64"/>
                  <a:gd name="T34" fmla="*/ 2 w 72"/>
                  <a:gd name="T35" fmla="*/ 1 h 64"/>
                  <a:gd name="T36" fmla="*/ 1 w 72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4"/>
                  <a:gd name="T59" fmla="*/ 72 w 7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4">
                    <a:moveTo>
                      <a:pt x="9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3" name="Freeform 199"/>
              <p:cNvSpPr>
                <a:spLocks/>
              </p:cNvSpPr>
              <p:nvPr/>
            </p:nvSpPr>
            <p:spPr bwMode="auto">
              <a:xfrm>
                <a:off x="2546" y="2488"/>
                <a:ext cx="36" cy="32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3 h 62"/>
                  <a:gd name="T20" fmla="*/ 2 w 72"/>
                  <a:gd name="T21" fmla="*/ 3 h 62"/>
                  <a:gd name="T22" fmla="*/ 2 w 72"/>
                  <a:gd name="T23" fmla="*/ 3 h 62"/>
                  <a:gd name="T24" fmla="*/ 2 w 72"/>
                  <a:gd name="T25" fmla="*/ 3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4" name="Freeform 200"/>
              <p:cNvSpPr>
                <a:spLocks/>
              </p:cNvSpPr>
              <p:nvPr/>
            </p:nvSpPr>
            <p:spPr bwMode="auto">
              <a:xfrm>
                <a:off x="2588" y="2525"/>
                <a:ext cx="36" cy="31"/>
              </a:xfrm>
              <a:custGeom>
                <a:avLst/>
                <a:gdLst>
                  <a:gd name="T0" fmla="*/ 1 w 70"/>
                  <a:gd name="T1" fmla="*/ 1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1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3 w 70"/>
                  <a:gd name="T19" fmla="*/ 2 h 62"/>
                  <a:gd name="T20" fmla="*/ 3 w 70"/>
                  <a:gd name="T21" fmla="*/ 2 h 62"/>
                  <a:gd name="T22" fmla="*/ 3 w 70"/>
                  <a:gd name="T23" fmla="*/ 2 h 62"/>
                  <a:gd name="T24" fmla="*/ 3 w 70"/>
                  <a:gd name="T25" fmla="*/ 2 h 62"/>
                  <a:gd name="T26" fmla="*/ 3 w 70"/>
                  <a:gd name="T27" fmla="*/ 2 h 62"/>
                  <a:gd name="T28" fmla="*/ 3 w 70"/>
                  <a:gd name="T29" fmla="*/ 2 h 62"/>
                  <a:gd name="T30" fmla="*/ 3 w 70"/>
                  <a:gd name="T31" fmla="*/ 2 h 62"/>
                  <a:gd name="T32" fmla="*/ 3 w 70"/>
                  <a:gd name="T33" fmla="*/ 2 h 62"/>
                  <a:gd name="T34" fmla="*/ 3 w 70"/>
                  <a:gd name="T35" fmla="*/ 2 h 62"/>
                  <a:gd name="T36" fmla="*/ 1 w 70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5" name="Freeform 201"/>
              <p:cNvSpPr>
                <a:spLocks/>
              </p:cNvSpPr>
              <p:nvPr/>
            </p:nvSpPr>
            <p:spPr bwMode="auto">
              <a:xfrm>
                <a:off x="2630" y="2561"/>
                <a:ext cx="36" cy="31"/>
              </a:xfrm>
              <a:custGeom>
                <a:avLst/>
                <a:gdLst>
                  <a:gd name="T0" fmla="*/ 1 w 70"/>
                  <a:gd name="T1" fmla="*/ 0 h 63"/>
                  <a:gd name="T2" fmla="*/ 1 w 70"/>
                  <a:gd name="T3" fmla="*/ 0 h 63"/>
                  <a:gd name="T4" fmla="*/ 1 w 70"/>
                  <a:gd name="T5" fmla="*/ 0 h 63"/>
                  <a:gd name="T6" fmla="*/ 1 w 70"/>
                  <a:gd name="T7" fmla="*/ 0 h 63"/>
                  <a:gd name="T8" fmla="*/ 0 w 70"/>
                  <a:gd name="T9" fmla="*/ 0 h 63"/>
                  <a:gd name="T10" fmla="*/ 0 w 70"/>
                  <a:gd name="T11" fmla="*/ 0 h 63"/>
                  <a:gd name="T12" fmla="*/ 0 w 70"/>
                  <a:gd name="T13" fmla="*/ 0 h 63"/>
                  <a:gd name="T14" fmla="*/ 0 w 70"/>
                  <a:gd name="T15" fmla="*/ 0 h 63"/>
                  <a:gd name="T16" fmla="*/ 1 w 70"/>
                  <a:gd name="T17" fmla="*/ 0 h 63"/>
                  <a:gd name="T18" fmla="*/ 3 w 70"/>
                  <a:gd name="T19" fmla="*/ 1 h 63"/>
                  <a:gd name="T20" fmla="*/ 3 w 70"/>
                  <a:gd name="T21" fmla="*/ 1 h 63"/>
                  <a:gd name="T22" fmla="*/ 3 w 70"/>
                  <a:gd name="T23" fmla="*/ 1 h 63"/>
                  <a:gd name="T24" fmla="*/ 3 w 70"/>
                  <a:gd name="T25" fmla="*/ 1 h 63"/>
                  <a:gd name="T26" fmla="*/ 3 w 70"/>
                  <a:gd name="T27" fmla="*/ 1 h 63"/>
                  <a:gd name="T28" fmla="*/ 3 w 70"/>
                  <a:gd name="T29" fmla="*/ 1 h 63"/>
                  <a:gd name="T30" fmla="*/ 3 w 70"/>
                  <a:gd name="T31" fmla="*/ 1 h 63"/>
                  <a:gd name="T32" fmla="*/ 3 w 70"/>
                  <a:gd name="T33" fmla="*/ 1 h 63"/>
                  <a:gd name="T34" fmla="*/ 3 w 70"/>
                  <a:gd name="T35" fmla="*/ 1 h 63"/>
                  <a:gd name="T36" fmla="*/ 1 w 70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3"/>
                  <a:gd name="T59" fmla="*/ 70 w 70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3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6" name="Freeform 202"/>
              <p:cNvSpPr>
                <a:spLocks/>
              </p:cNvSpPr>
              <p:nvPr/>
            </p:nvSpPr>
            <p:spPr bwMode="auto">
              <a:xfrm>
                <a:off x="2672" y="2597"/>
                <a:ext cx="37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3 w 72"/>
                  <a:gd name="T19" fmla="*/ 2 h 62"/>
                  <a:gd name="T20" fmla="*/ 3 w 72"/>
                  <a:gd name="T21" fmla="*/ 2 h 62"/>
                  <a:gd name="T22" fmla="*/ 3 w 72"/>
                  <a:gd name="T23" fmla="*/ 2 h 62"/>
                  <a:gd name="T24" fmla="*/ 3 w 72"/>
                  <a:gd name="T25" fmla="*/ 2 h 62"/>
                  <a:gd name="T26" fmla="*/ 3 w 72"/>
                  <a:gd name="T27" fmla="*/ 2 h 62"/>
                  <a:gd name="T28" fmla="*/ 3 w 72"/>
                  <a:gd name="T29" fmla="*/ 2 h 62"/>
                  <a:gd name="T30" fmla="*/ 3 w 72"/>
                  <a:gd name="T31" fmla="*/ 2 h 62"/>
                  <a:gd name="T32" fmla="*/ 3 w 72"/>
                  <a:gd name="T33" fmla="*/ 2 h 62"/>
                  <a:gd name="T34" fmla="*/ 3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4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8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0" y="53"/>
                    </a:lnTo>
                    <a:lnTo>
                      <a:pt x="69" y="5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7" name="Freeform 203"/>
              <p:cNvSpPr>
                <a:spLocks/>
              </p:cNvSpPr>
              <p:nvPr/>
            </p:nvSpPr>
            <p:spPr bwMode="auto">
              <a:xfrm>
                <a:off x="2714" y="2633"/>
                <a:ext cx="37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3 w 72"/>
                  <a:gd name="T19" fmla="*/ 2 h 62"/>
                  <a:gd name="T20" fmla="*/ 3 w 72"/>
                  <a:gd name="T21" fmla="*/ 2 h 62"/>
                  <a:gd name="T22" fmla="*/ 3 w 72"/>
                  <a:gd name="T23" fmla="*/ 2 h 62"/>
                  <a:gd name="T24" fmla="*/ 3 w 72"/>
                  <a:gd name="T25" fmla="*/ 2 h 62"/>
                  <a:gd name="T26" fmla="*/ 3 w 72"/>
                  <a:gd name="T27" fmla="*/ 2 h 62"/>
                  <a:gd name="T28" fmla="*/ 3 w 72"/>
                  <a:gd name="T29" fmla="*/ 2 h 62"/>
                  <a:gd name="T30" fmla="*/ 3 w 72"/>
                  <a:gd name="T31" fmla="*/ 2 h 62"/>
                  <a:gd name="T32" fmla="*/ 3 w 72"/>
                  <a:gd name="T33" fmla="*/ 2 h 62"/>
                  <a:gd name="T34" fmla="*/ 3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64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8" name="Freeform 204"/>
              <p:cNvSpPr>
                <a:spLocks/>
              </p:cNvSpPr>
              <p:nvPr/>
            </p:nvSpPr>
            <p:spPr bwMode="auto">
              <a:xfrm>
                <a:off x="2757" y="2668"/>
                <a:ext cx="36" cy="32"/>
              </a:xfrm>
              <a:custGeom>
                <a:avLst/>
                <a:gdLst>
                  <a:gd name="T0" fmla="*/ 1 w 71"/>
                  <a:gd name="T1" fmla="*/ 1 h 64"/>
                  <a:gd name="T2" fmla="*/ 1 w 71"/>
                  <a:gd name="T3" fmla="*/ 0 h 64"/>
                  <a:gd name="T4" fmla="*/ 1 w 71"/>
                  <a:gd name="T5" fmla="*/ 0 h 64"/>
                  <a:gd name="T6" fmla="*/ 1 w 71"/>
                  <a:gd name="T7" fmla="*/ 1 h 64"/>
                  <a:gd name="T8" fmla="*/ 0 w 71"/>
                  <a:gd name="T9" fmla="*/ 1 h 64"/>
                  <a:gd name="T10" fmla="*/ 0 w 71"/>
                  <a:gd name="T11" fmla="*/ 1 h 64"/>
                  <a:gd name="T12" fmla="*/ 0 w 71"/>
                  <a:gd name="T13" fmla="*/ 1 h 64"/>
                  <a:gd name="T14" fmla="*/ 0 w 71"/>
                  <a:gd name="T15" fmla="*/ 1 h 64"/>
                  <a:gd name="T16" fmla="*/ 1 w 71"/>
                  <a:gd name="T17" fmla="*/ 1 h 64"/>
                  <a:gd name="T18" fmla="*/ 2 w 71"/>
                  <a:gd name="T19" fmla="*/ 1 h 64"/>
                  <a:gd name="T20" fmla="*/ 3 w 71"/>
                  <a:gd name="T21" fmla="*/ 2 h 64"/>
                  <a:gd name="T22" fmla="*/ 3 w 71"/>
                  <a:gd name="T23" fmla="*/ 2 h 64"/>
                  <a:gd name="T24" fmla="*/ 3 w 71"/>
                  <a:gd name="T25" fmla="*/ 1 h 64"/>
                  <a:gd name="T26" fmla="*/ 3 w 71"/>
                  <a:gd name="T27" fmla="*/ 1 h 64"/>
                  <a:gd name="T28" fmla="*/ 3 w 71"/>
                  <a:gd name="T29" fmla="*/ 1 h 64"/>
                  <a:gd name="T30" fmla="*/ 3 w 71"/>
                  <a:gd name="T31" fmla="*/ 1 h 64"/>
                  <a:gd name="T32" fmla="*/ 3 w 71"/>
                  <a:gd name="T33" fmla="*/ 1 h 64"/>
                  <a:gd name="T34" fmla="*/ 3 w 71"/>
                  <a:gd name="T35" fmla="*/ 1 h 64"/>
                  <a:gd name="T36" fmla="*/ 1 w 71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4"/>
                  <a:gd name="T59" fmla="*/ 71 w 71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4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3"/>
                    </a:lnTo>
                    <a:lnTo>
                      <a:pt x="66" y="64"/>
                    </a:lnTo>
                    <a:lnTo>
                      <a:pt x="68" y="64"/>
                    </a:lnTo>
                    <a:lnTo>
                      <a:pt x="69" y="63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8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9" name="Freeform 205"/>
              <p:cNvSpPr>
                <a:spLocks/>
              </p:cNvSpPr>
              <p:nvPr/>
            </p:nvSpPr>
            <p:spPr bwMode="auto">
              <a:xfrm>
                <a:off x="2799" y="2704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" name="Freeform 206"/>
              <p:cNvSpPr>
                <a:spLocks/>
              </p:cNvSpPr>
              <p:nvPr/>
            </p:nvSpPr>
            <p:spPr bwMode="auto">
              <a:xfrm>
                <a:off x="2841" y="2740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1" name="Freeform 207"/>
              <p:cNvSpPr>
                <a:spLocks/>
              </p:cNvSpPr>
              <p:nvPr/>
            </p:nvSpPr>
            <p:spPr bwMode="auto">
              <a:xfrm>
                <a:off x="2883" y="2777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3" y="59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2" name="Freeform 208"/>
              <p:cNvSpPr>
                <a:spLocks/>
              </p:cNvSpPr>
              <p:nvPr/>
            </p:nvSpPr>
            <p:spPr bwMode="auto">
              <a:xfrm>
                <a:off x="2925" y="2813"/>
                <a:ext cx="36" cy="31"/>
              </a:xfrm>
              <a:custGeom>
                <a:avLst/>
                <a:gdLst>
                  <a:gd name="T0" fmla="*/ 0 w 73"/>
                  <a:gd name="T1" fmla="*/ 0 h 62"/>
                  <a:gd name="T2" fmla="*/ 0 w 73"/>
                  <a:gd name="T3" fmla="*/ 0 h 62"/>
                  <a:gd name="T4" fmla="*/ 0 w 73"/>
                  <a:gd name="T5" fmla="*/ 0 h 62"/>
                  <a:gd name="T6" fmla="*/ 0 w 73"/>
                  <a:gd name="T7" fmla="*/ 0 h 62"/>
                  <a:gd name="T8" fmla="*/ 0 w 73"/>
                  <a:gd name="T9" fmla="*/ 1 h 62"/>
                  <a:gd name="T10" fmla="*/ 0 w 73"/>
                  <a:gd name="T11" fmla="*/ 1 h 62"/>
                  <a:gd name="T12" fmla="*/ 0 w 73"/>
                  <a:gd name="T13" fmla="*/ 1 h 62"/>
                  <a:gd name="T14" fmla="*/ 0 w 73"/>
                  <a:gd name="T15" fmla="*/ 1 h 62"/>
                  <a:gd name="T16" fmla="*/ 0 w 73"/>
                  <a:gd name="T17" fmla="*/ 1 h 62"/>
                  <a:gd name="T18" fmla="*/ 2 w 73"/>
                  <a:gd name="T19" fmla="*/ 2 h 62"/>
                  <a:gd name="T20" fmla="*/ 2 w 73"/>
                  <a:gd name="T21" fmla="*/ 2 h 62"/>
                  <a:gd name="T22" fmla="*/ 2 w 73"/>
                  <a:gd name="T23" fmla="*/ 2 h 62"/>
                  <a:gd name="T24" fmla="*/ 2 w 73"/>
                  <a:gd name="T25" fmla="*/ 2 h 62"/>
                  <a:gd name="T26" fmla="*/ 2 w 73"/>
                  <a:gd name="T27" fmla="*/ 2 h 62"/>
                  <a:gd name="T28" fmla="*/ 2 w 73"/>
                  <a:gd name="T29" fmla="*/ 2 h 62"/>
                  <a:gd name="T30" fmla="*/ 2 w 73"/>
                  <a:gd name="T31" fmla="*/ 2 h 62"/>
                  <a:gd name="T32" fmla="*/ 2 w 73"/>
                  <a:gd name="T33" fmla="*/ 2 h 62"/>
                  <a:gd name="T34" fmla="*/ 2 w 73"/>
                  <a:gd name="T35" fmla="*/ 2 h 62"/>
                  <a:gd name="T36" fmla="*/ 0 w 73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62"/>
                  <a:gd name="T59" fmla="*/ 73 w 7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4" y="61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3" y="56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3" name="Freeform 209"/>
              <p:cNvSpPr>
                <a:spLocks/>
              </p:cNvSpPr>
              <p:nvPr/>
            </p:nvSpPr>
            <p:spPr bwMode="auto">
              <a:xfrm>
                <a:off x="2968" y="2849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4" name="Freeform 210"/>
              <p:cNvSpPr>
                <a:spLocks/>
              </p:cNvSpPr>
              <p:nvPr/>
            </p:nvSpPr>
            <p:spPr bwMode="auto">
              <a:xfrm>
                <a:off x="3010" y="2884"/>
                <a:ext cx="35" cy="32"/>
              </a:xfrm>
              <a:custGeom>
                <a:avLst/>
                <a:gdLst>
                  <a:gd name="T0" fmla="*/ 0 w 71"/>
                  <a:gd name="T1" fmla="*/ 1 h 64"/>
                  <a:gd name="T2" fmla="*/ 0 w 71"/>
                  <a:gd name="T3" fmla="*/ 0 h 64"/>
                  <a:gd name="T4" fmla="*/ 0 w 71"/>
                  <a:gd name="T5" fmla="*/ 0 h 64"/>
                  <a:gd name="T6" fmla="*/ 0 w 71"/>
                  <a:gd name="T7" fmla="*/ 1 h 64"/>
                  <a:gd name="T8" fmla="*/ 0 w 71"/>
                  <a:gd name="T9" fmla="*/ 1 h 64"/>
                  <a:gd name="T10" fmla="*/ 0 w 71"/>
                  <a:gd name="T11" fmla="*/ 1 h 64"/>
                  <a:gd name="T12" fmla="*/ 0 w 71"/>
                  <a:gd name="T13" fmla="*/ 1 h 64"/>
                  <a:gd name="T14" fmla="*/ 0 w 71"/>
                  <a:gd name="T15" fmla="*/ 1 h 64"/>
                  <a:gd name="T16" fmla="*/ 0 w 71"/>
                  <a:gd name="T17" fmla="*/ 1 h 64"/>
                  <a:gd name="T18" fmla="*/ 2 w 71"/>
                  <a:gd name="T19" fmla="*/ 1 h 64"/>
                  <a:gd name="T20" fmla="*/ 2 w 71"/>
                  <a:gd name="T21" fmla="*/ 2 h 64"/>
                  <a:gd name="T22" fmla="*/ 2 w 71"/>
                  <a:gd name="T23" fmla="*/ 2 h 64"/>
                  <a:gd name="T24" fmla="*/ 2 w 71"/>
                  <a:gd name="T25" fmla="*/ 1 h 64"/>
                  <a:gd name="T26" fmla="*/ 2 w 71"/>
                  <a:gd name="T27" fmla="*/ 1 h 64"/>
                  <a:gd name="T28" fmla="*/ 2 w 71"/>
                  <a:gd name="T29" fmla="*/ 1 h 64"/>
                  <a:gd name="T30" fmla="*/ 2 w 71"/>
                  <a:gd name="T31" fmla="*/ 1 h 64"/>
                  <a:gd name="T32" fmla="*/ 2 w 71"/>
                  <a:gd name="T33" fmla="*/ 1 h 64"/>
                  <a:gd name="T34" fmla="*/ 2 w 71"/>
                  <a:gd name="T35" fmla="*/ 1 h 64"/>
                  <a:gd name="T36" fmla="*/ 0 w 71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4"/>
                  <a:gd name="T59" fmla="*/ 71 w 71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4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5" name="Freeform 211"/>
              <p:cNvSpPr>
                <a:spLocks/>
              </p:cNvSpPr>
              <p:nvPr/>
            </p:nvSpPr>
            <p:spPr bwMode="auto">
              <a:xfrm>
                <a:off x="3052" y="2920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6" name="Freeform 212"/>
              <p:cNvSpPr>
                <a:spLocks/>
              </p:cNvSpPr>
              <p:nvPr/>
            </p:nvSpPr>
            <p:spPr bwMode="auto">
              <a:xfrm>
                <a:off x="3094" y="2956"/>
                <a:ext cx="36" cy="31"/>
              </a:xfrm>
              <a:custGeom>
                <a:avLst/>
                <a:gdLst>
                  <a:gd name="T0" fmla="*/ 1 w 72"/>
                  <a:gd name="T1" fmla="*/ 0 h 63"/>
                  <a:gd name="T2" fmla="*/ 1 w 72"/>
                  <a:gd name="T3" fmla="*/ 0 h 63"/>
                  <a:gd name="T4" fmla="*/ 1 w 72"/>
                  <a:gd name="T5" fmla="*/ 0 h 63"/>
                  <a:gd name="T6" fmla="*/ 1 w 72"/>
                  <a:gd name="T7" fmla="*/ 0 h 63"/>
                  <a:gd name="T8" fmla="*/ 1 w 72"/>
                  <a:gd name="T9" fmla="*/ 0 h 63"/>
                  <a:gd name="T10" fmla="*/ 0 w 72"/>
                  <a:gd name="T11" fmla="*/ 0 h 63"/>
                  <a:gd name="T12" fmla="*/ 0 w 72"/>
                  <a:gd name="T13" fmla="*/ 0 h 63"/>
                  <a:gd name="T14" fmla="*/ 1 w 72"/>
                  <a:gd name="T15" fmla="*/ 0 h 63"/>
                  <a:gd name="T16" fmla="*/ 1 w 72"/>
                  <a:gd name="T17" fmla="*/ 0 h 63"/>
                  <a:gd name="T18" fmla="*/ 2 w 72"/>
                  <a:gd name="T19" fmla="*/ 1 h 63"/>
                  <a:gd name="T20" fmla="*/ 2 w 72"/>
                  <a:gd name="T21" fmla="*/ 1 h 63"/>
                  <a:gd name="T22" fmla="*/ 2 w 72"/>
                  <a:gd name="T23" fmla="*/ 1 h 63"/>
                  <a:gd name="T24" fmla="*/ 2 w 72"/>
                  <a:gd name="T25" fmla="*/ 1 h 63"/>
                  <a:gd name="T26" fmla="*/ 2 w 72"/>
                  <a:gd name="T27" fmla="*/ 1 h 63"/>
                  <a:gd name="T28" fmla="*/ 2 w 72"/>
                  <a:gd name="T29" fmla="*/ 1 h 63"/>
                  <a:gd name="T30" fmla="*/ 2 w 72"/>
                  <a:gd name="T31" fmla="*/ 1 h 63"/>
                  <a:gd name="T32" fmla="*/ 2 w 72"/>
                  <a:gd name="T33" fmla="*/ 1 h 63"/>
                  <a:gd name="T34" fmla="*/ 2 w 72"/>
                  <a:gd name="T35" fmla="*/ 1 h 63"/>
                  <a:gd name="T36" fmla="*/ 1 w 72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3"/>
                  <a:gd name="T59" fmla="*/ 72 w 72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3">
                    <a:moveTo>
                      <a:pt x="8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64" y="63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8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7" name="Freeform 213"/>
              <p:cNvSpPr>
                <a:spLocks/>
              </p:cNvSpPr>
              <p:nvPr/>
            </p:nvSpPr>
            <p:spPr bwMode="auto">
              <a:xfrm>
                <a:off x="3136" y="2992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1" y="55"/>
                    </a:lnTo>
                    <a:lnTo>
                      <a:pt x="69" y="5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8" name="Freeform 214"/>
              <p:cNvSpPr>
                <a:spLocks/>
              </p:cNvSpPr>
              <p:nvPr/>
            </p:nvSpPr>
            <p:spPr bwMode="auto">
              <a:xfrm>
                <a:off x="3179" y="3028"/>
                <a:ext cx="35" cy="32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3 h 62"/>
                  <a:gd name="T22" fmla="*/ 2 w 70"/>
                  <a:gd name="T23" fmla="*/ 3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63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9" name="Freeform 215"/>
              <p:cNvSpPr>
                <a:spLocks/>
              </p:cNvSpPr>
              <p:nvPr/>
            </p:nvSpPr>
            <p:spPr bwMode="auto">
              <a:xfrm>
                <a:off x="3221" y="3065"/>
                <a:ext cx="35" cy="31"/>
              </a:xfrm>
              <a:custGeom>
                <a:avLst/>
                <a:gdLst>
                  <a:gd name="T0" fmla="*/ 1 w 70"/>
                  <a:gd name="T1" fmla="*/ 0 h 62"/>
                  <a:gd name="T2" fmla="*/ 1 w 70"/>
                  <a:gd name="T3" fmla="*/ 0 h 62"/>
                  <a:gd name="T4" fmla="*/ 1 w 70"/>
                  <a:gd name="T5" fmla="*/ 0 h 62"/>
                  <a:gd name="T6" fmla="*/ 1 w 70"/>
                  <a:gd name="T7" fmla="*/ 0 h 62"/>
                  <a:gd name="T8" fmla="*/ 0 w 70"/>
                  <a:gd name="T9" fmla="*/ 1 h 62"/>
                  <a:gd name="T10" fmla="*/ 0 w 70"/>
                  <a:gd name="T11" fmla="*/ 1 h 62"/>
                  <a:gd name="T12" fmla="*/ 0 w 70"/>
                  <a:gd name="T13" fmla="*/ 1 h 62"/>
                  <a:gd name="T14" fmla="*/ 0 w 70"/>
                  <a:gd name="T15" fmla="*/ 1 h 62"/>
                  <a:gd name="T16" fmla="*/ 1 w 70"/>
                  <a:gd name="T17" fmla="*/ 1 h 62"/>
                  <a:gd name="T18" fmla="*/ 1 w 70"/>
                  <a:gd name="T19" fmla="*/ 2 h 62"/>
                  <a:gd name="T20" fmla="*/ 2 w 70"/>
                  <a:gd name="T21" fmla="*/ 2 h 62"/>
                  <a:gd name="T22" fmla="*/ 2 w 70"/>
                  <a:gd name="T23" fmla="*/ 2 h 62"/>
                  <a:gd name="T24" fmla="*/ 2 w 70"/>
                  <a:gd name="T25" fmla="*/ 2 h 62"/>
                  <a:gd name="T26" fmla="*/ 2 w 70"/>
                  <a:gd name="T27" fmla="*/ 2 h 62"/>
                  <a:gd name="T28" fmla="*/ 2 w 70"/>
                  <a:gd name="T29" fmla="*/ 2 h 62"/>
                  <a:gd name="T30" fmla="*/ 2 w 70"/>
                  <a:gd name="T31" fmla="*/ 2 h 62"/>
                  <a:gd name="T32" fmla="*/ 2 w 70"/>
                  <a:gd name="T33" fmla="*/ 2 h 62"/>
                  <a:gd name="T34" fmla="*/ 2 w 70"/>
                  <a:gd name="T35" fmla="*/ 2 h 62"/>
                  <a:gd name="T36" fmla="*/ 1 w 70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2"/>
                  <a:gd name="T59" fmla="*/ 70 w 70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2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63" y="61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1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69" y="5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0" name="Freeform 216"/>
              <p:cNvSpPr>
                <a:spLocks/>
              </p:cNvSpPr>
              <p:nvPr/>
            </p:nvSpPr>
            <p:spPr bwMode="auto">
              <a:xfrm>
                <a:off x="3263" y="3100"/>
                <a:ext cx="36" cy="32"/>
              </a:xfrm>
              <a:custGeom>
                <a:avLst/>
                <a:gdLst>
                  <a:gd name="T0" fmla="*/ 1 w 72"/>
                  <a:gd name="T1" fmla="*/ 1 h 63"/>
                  <a:gd name="T2" fmla="*/ 1 w 72"/>
                  <a:gd name="T3" fmla="*/ 0 h 63"/>
                  <a:gd name="T4" fmla="*/ 1 w 72"/>
                  <a:gd name="T5" fmla="*/ 0 h 63"/>
                  <a:gd name="T6" fmla="*/ 1 w 72"/>
                  <a:gd name="T7" fmla="*/ 1 h 63"/>
                  <a:gd name="T8" fmla="*/ 1 w 72"/>
                  <a:gd name="T9" fmla="*/ 1 h 63"/>
                  <a:gd name="T10" fmla="*/ 0 w 72"/>
                  <a:gd name="T11" fmla="*/ 1 h 63"/>
                  <a:gd name="T12" fmla="*/ 0 w 72"/>
                  <a:gd name="T13" fmla="*/ 1 h 63"/>
                  <a:gd name="T14" fmla="*/ 1 w 72"/>
                  <a:gd name="T15" fmla="*/ 1 h 63"/>
                  <a:gd name="T16" fmla="*/ 1 w 72"/>
                  <a:gd name="T17" fmla="*/ 1 h 63"/>
                  <a:gd name="T18" fmla="*/ 1 w 72"/>
                  <a:gd name="T19" fmla="*/ 2 h 63"/>
                  <a:gd name="T20" fmla="*/ 2 w 72"/>
                  <a:gd name="T21" fmla="*/ 2 h 63"/>
                  <a:gd name="T22" fmla="*/ 2 w 72"/>
                  <a:gd name="T23" fmla="*/ 2 h 63"/>
                  <a:gd name="T24" fmla="*/ 2 w 72"/>
                  <a:gd name="T25" fmla="*/ 2 h 63"/>
                  <a:gd name="T26" fmla="*/ 2 w 72"/>
                  <a:gd name="T27" fmla="*/ 2 h 63"/>
                  <a:gd name="T28" fmla="*/ 2 w 72"/>
                  <a:gd name="T29" fmla="*/ 2 h 63"/>
                  <a:gd name="T30" fmla="*/ 2 w 72"/>
                  <a:gd name="T31" fmla="*/ 2 h 63"/>
                  <a:gd name="T32" fmla="*/ 2 w 72"/>
                  <a:gd name="T33" fmla="*/ 2 h 63"/>
                  <a:gd name="T34" fmla="*/ 2 w 72"/>
                  <a:gd name="T35" fmla="*/ 2 h 63"/>
                  <a:gd name="T36" fmla="*/ 1 w 72"/>
                  <a:gd name="T37" fmla="*/ 1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3"/>
                  <a:gd name="T59" fmla="*/ 72 w 72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3">
                    <a:moveTo>
                      <a:pt x="8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9" y="62"/>
                    </a:lnTo>
                    <a:lnTo>
                      <a:pt x="70" y="60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1" name="Freeform 217"/>
              <p:cNvSpPr>
                <a:spLocks/>
              </p:cNvSpPr>
              <p:nvPr/>
            </p:nvSpPr>
            <p:spPr bwMode="auto">
              <a:xfrm>
                <a:off x="3305" y="3136"/>
                <a:ext cx="36" cy="31"/>
              </a:xfrm>
              <a:custGeom>
                <a:avLst/>
                <a:gdLst>
                  <a:gd name="T0" fmla="*/ 1 w 72"/>
                  <a:gd name="T1" fmla="*/ 1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1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1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8" y="2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8" y="5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2" name="Freeform 218"/>
              <p:cNvSpPr>
                <a:spLocks/>
              </p:cNvSpPr>
              <p:nvPr/>
            </p:nvSpPr>
            <p:spPr bwMode="auto">
              <a:xfrm>
                <a:off x="3348" y="3172"/>
                <a:ext cx="35" cy="31"/>
              </a:xfrm>
              <a:custGeom>
                <a:avLst/>
                <a:gdLst>
                  <a:gd name="T0" fmla="*/ 0 w 71"/>
                  <a:gd name="T1" fmla="*/ 1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1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3" name="Freeform 219"/>
              <p:cNvSpPr>
                <a:spLocks/>
              </p:cNvSpPr>
              <p:nvPr/>
            </p:nvSpPr>
            <p:spPr bwMode="auto">
              <a:xfrm>
                <a:off x="3390" y="3208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4" name="Freeform 220"/>
              <p:cNvSpPr>
                <a:spLocks/>
              </p:cNvSpPr>
              <p:nvPr/>
            </p:nvSpPr>
            <p:spPr bwMode="auto">
              <a:xfrm>
                <a:off x="3432" y="3244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0 h 62"/>
                  <a:gd name="T6" fmla="*/ 0 w 71"/>
                  <a:gd name="T7" fmla="*/ 0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2 w 71"/>
                  <a:gd name="T19" fmla="*/ 2 h 62"/>
                  <a:gd name="T20" fmla="*/ 2 w 71"/>
                  <a:gd name="T21" fmla="*/ 2 h 62"/>
                  <a:gd name="T22" fmla="*/ 2 w 71"/>
                  <a:gd name="T23" fmla="*/ 2 h 62"/>
                  <a:gd name="T24" fmla="*/ 2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0 w 71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62"/>
                  <a:gd name="T59" fmla="*/ 71 w 71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6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8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3"/>
                    </a:lnTo>
                    <a:lnTo>
                      <a:pt x="69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5" name="Freeform 221"/>
              <p:cNvSpPr>
                <a:spLocks/>
              </p:cNvSpPr>
              <p:nvPr/>
            </p:nvSpPr>
            <p:spPr bwMode="auto">
              <a:xfrm>
                <a:off x="3474" y="3280"/>
                <a:ext cx="36" cy="31"/>
              </a:xfrm>
              <a:custGeom>
                <a:avLst/>
                <a:gdLst>
                  <a:gd name="T0" fmla="*/ 1 w 72"/>
                  <a:gd name="T1" fmla="*/ 0 h 62"/>
                  <a:gd name="T2" fmla="*/ 1 w 72"/>
                  <a:gd name="T3" fmla="*/ 0 h 62"/>
                  <a:gd name="T4" fmla="*/ 1 w 72"/>
                  <a:gd name="T5" fmla="*/ 0 h 62"/>
                  <a:gd name="T6" fmla="*/ 1 w 72"/>
                  <a:gd name="T7" fmla="*/ 0 h 62"/>
                  <a:gd name="T8" fmla="*/ 1 w 72"/>
                  <a:gd name="T9" fmla="*/ 1 h 62"/>
                  <a:gd name="T10" fmla="*/ 0 w 72"/>
                  <a:gd name="T11" fmla="*/ 1 h 62"/>
                  <a:gd name="T12" fmla="*/ 0 w 72"/>
                  <a:gd name="T13" fmla="*/ 1 h 62"/>
                  <a:gd name="T14" fmla="*/ 1 w 72"/>
                  <a:gd name="T15" fmla="*/ 1 h 62"/>
                  <a:gd name="T16" fmla="*/ 1 w 72"/>
                  <a:gd name="T17" fmla="*/ 1 h 62"/>
                  <a:gd name="T18" fmla="*/ 2 w 72"/>
                  <a:gd name="T19" fmla="*/ 2 h 62"/>
                  <a:gd name="T20" fmla="*/ 2 w 72"/>
                  <a:gd name="T21" fmla="*/ 2 h 62"/>
                  <a:gd name="T22" fmla="*/ 2 w 72"/>
                  <a:gd name="T23" fmla="*/ 2 h 62"/>
                  <a:gd name="T24" fmla="*/ 2 w 72"/>
                  <a:gd name="T25" fmla="*/ 2 h 62"/>
                  <a:gd name="T26" fmla="*/ 2 w 72"/>
                  <a:gd name="T27" fmla="*/ 2 h 62"/>
                  <a:gd name="T28" fmla="*/ 2 w 72"/>
                  <a:gd name="T29" fmla="*/ 2 h 62"/>
                  <a:gd name="T30" fmla="*/ 2 w 72"/>
                  <a:gd name="T31" fmla="*/ 2 h 62"/>
                  <a:gd name="T32" fmla="*/ 2 w 72"/>
                  <a:gd name="T33" fmla="*/ 2 h 62"/>
                  <a:gd name="T34" fmla="*/ 2 w 72"/>
                  <a:gd name="T35" fmla="*/ 2 h 62"/>
                  <a:gd name="T36" fmla="*/ 1 w 72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2"/>
                  <a:gd name="T59" fmla="*/ 72 w 72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4" y="60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1" y="59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6" name="Freeform 222"/>
              <p:cNvSpPr>
                <a:spLocks/>
              </p:cNvSpPr>
              <p:nvPr/>
            </p:nvSpPr>
            <p:spPr bwMode="auto">
              <a:xfrm>
                <a:off x="3516" y="3316"/>
                <a:ext cx="36" cy="32"/>
              </a:xfrm>
              <a:custGeom>
                <a:avLst/>
                <a:gdLst>
                  <a:gd name="T0" fmla="*/ 1 w 72"/>
                  <a:gd name="T1" fmla="*/ 1 h 64"/>
                  <a:gd name="T2" fmla="*/ 1 w 72"/>
                  <a:gd name="T3" fmla="*/ 0 h 64"/>
                  <a:gd name="T4" fmla="*/ 1 w 72"/>
                  <a:gd name="T5" fmla="*/ 0 h 64"/>
                  <a:gd name="T6" fmla="*/ 1 w 72"/>
                  <a:gd name="T7" fmla="*/ 1 h 64"/>
                  <a:gd name="T8" fmla="*/ 1 w 72"/>
                  <a:gd name="T9" fmla="*/ 1 h 64"/>
                  <a:gd name="T10" fmla="*/ 0 w 72"/>
                  <a:gd name="T11" fmla="*/ 1 h 64"/>
                  <a:gd name="T12" fmla="*/ 0 w 72"/>
                  <a:gd name="T13" fmla="*/ 1 h 64"/>
                  <a:gd name="T14" fmla="*/ 1 w 72"/>
                  <a:gd name="T15" fmla="*/ 1 h 64"/>
                  <a:gd name="T16" fmla="*/ 1 w 72"/>
                  <a:gd name="T17" fmla="*/ 1 h 64"/>
                  <a:gd name="T18" fmla="*/ 2 w 72"/>
                  <a:gd name="T19" fmla="*/ 1 h 64"/>
                  <a:gd name="T20" fmla="*/ 2 w 72"/>
                  <a:gd name="T21" fmla="*/ 2 h 64"/>
                  <a:gd name="T22" fmla="*/ 2 w 72"/>
                  <a:gd name="T23" fmla="*/ 2 h 64"/>
                  <a:gd name="T24" fmla="*/ 2 w 72"/>
                  <a:gd name="T25" fmla="*/ 1 h 64"/>
                  <a:gd name="T26" fmla="*/ 2 w 72"/>
                  <a:gd name="T27" fmla="*/ 1 h 64"/>
                  <a:gd name="T28" fmla="*/ 2 w 72"/>
                  <a:gd name="T29" fmla="*/ 1 h 64"/>
                  <a:gd name="T30" fmla="*/ 2 w 72"/>
                  <a:gd name="T31" fmla="*/ 1 h 64"/>
                  <a:gd name="T32" fmla="*/ 2 w 72"/>
                  <a:gd name="T33" fmla="*/ 1 h 64"/>
                  <a:gd name="T34" fmla="*/ 2 w 72"/>
                  <a:gd name="T35" fmla="*/ 1 h 64"/>
                  <a:gd name="T36" fmla="*/ 1 w 72"/>
                  <a:gd name="T37" fmla="*/ 1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64"/>
                  <a:gd name="T59" fmla="*/ 72 w 7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64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64" y="62"/>
                    </a:lnTo>
                    <a:lnTo>
                      <a:pt x="66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2" y="57"/>
                    </a:lnTo>
                    <a:lnTo>
                      <a:pt x="71" y="56"/>
                    </a:lnTo>
                    <a:lnTo>
                      <a:pt x="69" y="5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7" name="Freeform 223"/>
              <p:cNvSpPr>
                <a:spLocks/>
              </p:cNvSpPr>
              <p:nvPr/>
            </p:nvSpPr>
            <p:spPr bwMode="auto">
              <a:xfrm>
                <a:off x="3558" y="3352"/>
                <a:ext cx="32" cy="27"/>
              </a:xfrm>
              <a:custGeom>
                <a:avLst/>
                <a:gdLst>
                  <a:gd name="T0" fmla="*/ 1 w 62"/>
                  <a:gd name="T1" fmla="*/ 0 h 55"/>
                  <a:gd name="T2" fmla="*/ 1 w 62"/>
                  <a:gd name="T3" fmla="*/ 0 h 55"/>
                  <a:gd name="T4" fmla="*/ 1 w 62"/>
                  <a:gd name="T5" fmla="*/ 0 h 55"/>
                  <a:gd name="T6" fmla="*/ 1 w 62"/>
                  <a:gd name="T7" fmla="*/ 0 h 55"/>
                  <a:gd name="T8" fmla="*/ 0 w 62"/>
                  <a:gd name="T9" fmla="*/ 0 h 55"/>
                  <a:gd name="T10" fmla="*/ 0 w 62"/>
                  <a:gd name="T11" fmla="*/ 0 h 55"/>
                  <a:gd name="T12" fmla="*/ 0 w 62"/>
                  <a:gd name="T13" fmla="*/ 0 h 55"/>
                  <a:gd name="T14" fmla="*/ 0 w 62"/>
                  <a:gd name="T15" fmla="*/ 0 h 55"/>
                  <a:gd name="T16" fmla="*/ 1 w 62"/>
                  <a:gd name="T17" fmla="*/ 0 h 55"/>
                  <a:gd name="T18" fmla="*/ 2 w 62"/>
                  <a:gd name="T19" fmla="*/ 1 h 55"/>
                  <a:gd name="T20" fmla="*/ 2 w 62"/>
                  <a:gd name="T21" fmla="*/ 1 h 55"/>
                  <a:gd name="T22" fmla="*/ 2 w 62"/>
                  <a:gd name="T23" fmla="*/ 1 h 55"/>
                  <a:gd name="T24" fmla="*/ 2 w 62"/>
                  <a:gd name="T25" fmla="*/ 1 h 55"/>
                  <a:gd name="T26" fmla="*/ 2 w 62"/>
                  <a:gd name="T27" fmla="*/ 1 h 55"/>
                  <a:gd name="T28" fmla="*/ 3 w 62"/>
                  <a:gd name="T29" fmla="*/ 1 h 55"/>
                  <a:gd name="T30" fmla="*/ 3 w 62"/>
                  <a:gd name="T31" fmla="*/ 1 h 55"/>
                  <a:gd name="T32" fmla="*/ 2 w 62"/>
                  <a:gd name="T33" fmla="*/ 1 h 55"/>
                  <a:gd name="T34" fmla="*/ 2 w 62"/>
                  <a:gd name="T35" fmla="*/ 1 h 55"/>
                  <a:gd name="T36" fmla="*/ 1 w 62"/>
                  <a:gd name="T37" fmla="*/ 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55"/>
                  <a:gd name="T59" fmla="*/ 62 w 62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55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55" y="55"/>
                    </a:lnTo>
                    <a:lnTo>
                      <a:pt x="57" y="55"/>
                    </a:lnTo>
                    <a:lnTo>
                      <a:pt x="59" y="53"/>
                    </a:lnTo>
                    <a:lnTo>
                      <a:pt x="60" y="52"/>
                    </a:lnTo>
                    <a:lnTo>
                      <a:pt x="62" y="50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074" name="Group 224"/>
            <p:cNvGrpSpPr>
              <a:grpSpLocks/>
            </p:cNvGrpSpPr>
            <p:nvPr/>
          </p:nvGrpSpPr>
          <p:grpSpPr bwMode="auto">
            <a:xfrm>
              <a:off x="3206" y="3223"/>
              <a:ext cx="194" cy="257"/>
              <a:chOff x="3238" y="3223"/>
              <a:chExt cx="194" cy="257"/>
            </a:xfrm>
          </p:grpSpPr>
          <p:sp>
            <p:nvSpPr>
              <p:cNvPr id="2075" name="Line 225"/>
              <p:cNvSpPr>
                <a:spLocks noChangeShapeType="1"/>
              </p:cNvSpPr>
              <p:nvPr/>
            </p:nvSpPr>
            <p:spPr bwMode="auto">
              <a:xfrm flipH="1">
                <a:off x="3269" y="3223"/>
                <a:ext cx="163" cy="2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6" name="Freeform 226"/>
              <p:cNvSpPr>
                <a:spLocks/>
              </p:cNvSpPr>
              <p:nvPr/>
            </p:nvSpPr>
            <p:spPr bwMode="auto">
              <a:xfrm>
                <a:off x="3238" y="3420"/>
                <a:ext cx="54" cy="60"/>
              </a:xfrm>
              <a:custGeom>
                <a:avLst/>
                <a:gdLst>
                  <a:gd name="T0" fmla="*/ 0 w 109"/>
                  <a:gd name="T1" fmla="*/ 0 h 120"/>
                  <a:gd name="T2" fmla="*/ 0 w 109"/>
                  <a:gd name="T3" fmla="*/ 4 h 120"/>
                  <a:gd name="T4" fmla="*/ 3 w 109"/>
                  <a:gd name="T5" fmla="*/ 3 h 120"/>
                  <a:gd name="T6" fmla="*/ 0 w 109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120"/>
                  <a:gd name="T14" fmla="*/ 109 w 109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120">
                    <a:moveTo>
                      <a:pt x="22" y="0"/>
                    </a:moveTo>
                    <a:lnTo>
                      <a:pt x="0" y="120"/>
                    </a:lnTo>
                    <a:lnTo>
                      <a:pt x="109" y="6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3475" name="Text Box 227"/>
          <p:cNvSpPr txBox="1">
            <a:spLocks noChangeArrowheads="1"/>
          </p:cNvSpPr>
          <p:nvPr/>
        </p:nvSpPr>
        <p:spPr bwMode="auto">
          <a:xfrm>
            <a:off x="304800" y="1371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Representação no </a:t>
            </a:r>
            <a:r>
              <a:rPr lang="en-GB" b="1">
                <a:solidFill>
                  <a:srgbClr val="0000FF"/>
                </a:solidFill>
              </a:rPr>
              <a:t>R</a:t>
            </a:r>
            <a:r>
              <a:rPr lang="en-GB" baseline="30000">
                <a:solidFill>
                  <a:srgbClr val="0000FF"/>
                </a:solidFill>
              </a:rPr>
              <a:t>2</a:t>
            </a:r>
            <a:endParaRPr lang="en-GB"/>
          </a:p>
        </p:txBody>
      </p:sp>
      <p:sp>
        <p:nvSpPr>
          <p:cNvPr id="53477" name="Text Box 229"/>
          <p:cNvSpPr txBox="1">
            <a:spLocks noChangeArrowheads="1"/>
          </p:cNvSpPr>
          <p:nvPr/>
        </p:nvSpPr>
        <p:spPr bwMode="auto">
          <a:xfrm>
            <a:off x="5943600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1"/>
              <a:t>a</a:t>
            </a:r>
            <a:r>
              <a:rPr lang="en-GB" sz="1800" i="1" baseline="-25000"/>
              <a:t>11</a:t>
            </a:r>
            <a:r>
              <a:rPr lang="en-GB" sz="1800" i="1"/>
              <a:t>x</a:t>
            </a:r>
            <a:r>
              <a:rPr lang="en-GB" sz="1800" i="1" baseline="-25000"/>
              <a:t>1</a:t>
            </a:r>
            <a:r>
              <a:rPr lang="en-GB" sz="1800" i="1"/>
              <a:t>+a</a:t>
            </a:r>
            <a:r>
              <a:rPr lang="en-GB" sz="1800" i="1" baseline="-25000"/>
              <a:t>12</a:t>
            </a:r>
            <a:r>
              <a:rPr lang="en-GB" sz="1800" i="1"/>
              <a:t>x</a:t>
            </a:r>
            <a:r>
              <a:rPr lang="en-GB" sz="1800" i="1" baseline="-25000"/>
              <a:t>2</a:t>
            </a:r>
            <a:r>
              <a:rPr lang="en-GB" sz="1800" i="1">
                <a:sym typeface="Symbol" pitchFamily="18" charset="2"/>
              </a:rPr>
              <a:t></a:t>
            </a:r>
            <a:r>
              <a:rPr lang="en-GB" sz="1800" i="1"/>
              <a:t>b</a:t>
            </a:r>
            <a:r>
              <a:rPr lang="en-GB" sz="1800" i="1" baseline="-25000"/>
              <a:t>1</a:t>
            </a:r>
            <a:endParaRPr lang="en-GB" sz="1800" i="1"/>
          </a:p>
        </p:txBody>
      </p:sp>
      <p:sp>
        <p:nvSpPr>
          <p:cNvPr id="53478" name="Text Box 230"/>
          <p:cNvSpPr txBox="1">
            <a:spLocks noChangeArrowheads="1"/>
          </p:cNvSpPr>
          <p:nvPr/>
        </p:nvSpPr>
        <p:spPr bwMode="auto">
          <a:xfrm>
            <a:off x="2895600" y="55006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1"/>
              <a:t>c</a:t>
            </a:r>
            <a:r>
              <a:rPr lang="en-GB" sz="1800" i="1" baseline="-25000"/>
              <a:t>1</a:t>
            </a:r>
            <a:r>
              <a:rPr lang="en-GB" sz="1800" i="1"/>
              <a:t>x</a:t>
            </a:r>
            <a:r>
              <a:rPr lang="en-GB" sz="1800" i="1" baseline="-25000"/>
              <a:t>1</a:t>
            </a:r>
            <a:r>
              <a:rPr lang="en-GB" sz="1800" i="1"/>
              <a:t>+c</a:t>
            </a:r>
            <a:r>
              <a:rPr lang="en-GB" sz="1800" i="1" baseline="-25000"/>
              <a:t>2</a:t>
            </a:r>
            <a:r>
              <a:rPr lang="en-GB" sz="1800" i="1"/>
              <a:t>x</a:t>
            </a:r>
            <a:r>
              <a:rPr lang="en-GB" sz="1800" i="1" baseline="-25000"/>
              <a:t>2</a:t>
            </a:r>
            <a:r>
              <a:rPr lang="en-GB" sz="1800" i="1"/>
              <a:t>=cte</a:t>
            </a:r>
          </a:p>
        </p:txBody>
      </p:sp>
      <p:sp>
        <p:nvSpPr>
          <p:cNvPr id="53480" name="Rectangle 232"/>
          <p:cNvSpPr>
            <a:spLocks noChangeArrowheads="1"/>
          </p:cNvSpPr>
          <p:nvPr/>
        </p:nvSpPr>
        <p:spPr bwMode="auto">
          <a:xfrm>
            <a:off x="1905000" y="4918075"/>
            <a:ext cx="304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400" i="1">
                <a:solidFill>
                  <a:srgbClr val="FF0000"/>
                </a:solidFill>
                <a:latin typeface="Symbol" pitchFamily="18" charset="2"/>
              </a:rPr>
              <a:t>·</a:t>
            </a:r>
            <a:endParaRPr lang="en-GB"/>
          </a:p>
        </p:txBody>
      </p:sp>
      <p:sp>
        <p:nvSpPr>
          <p:cNvPr id="53481" name="Text Box 233"/>
          <p:cNvSpPr txBox="1">
            <a:spLocks noChangeArrowheads="1"/>
          </p:cNvSpPr>
          <p:nvPr/>
        </p:nvSpPr>
        <p:spPr bwMode="auto">
          <a:xfrm>
            <a:off x="8421688" y="6184900"/>
            <a:ext cx="68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i="1"/>
              <a:t>x</a:t>
            </a:r>
            <a:r>
              <a:rPr lang="pt-BR" sz="1400" i="1" baseline="-25000"/>
              <a:t>1</a:t>
            </a:r>
            <a:endParaRPr lang="pt-BR" sz="1400" i="1"/>
          </a:p>
        </p:txBody>
      </p:sp>
      <p:sp>
        <p:nvSpPr>
          <p:cNvPr id="53482" name="Text Box 234"/>
          <p:cNvSpPr txBox="1">
            <a:spLocks noChangeArrowheads="1"/>
          </p:cNvSpPr>
          <p:nvPr/>
        </p:nvSpPr>
        <p:spPr bwMode="auto">
          <a:xfrm>
            <a:off x="131763" y="2205038"/>
            <a:ext cx="68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i="1"/>
              <a:t>x</a:t>
            </a:r>
            <a:r>
              <a:rPr lang="pt-BR" sz="1400" i="1" baseline="-25000"/>
              <a:t>2</a:t>
            </a:r>
            <a:endParaRPr lang="pt-BR" sz="1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4" dur="500"/>
                                        <p:tgtEl>
                                          <p:spTgt spid="5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5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  <p:bldP spid="53257" grpId="0" autoUpdateAnimBg="0"/>
      <p:bldP spid="53259" grpId="0" autoUpdateAnimBg="0"/>
      <p:bldP spid="53262" grpId="0" autoUpdateAnimBg="0"/>
      <p:bldP spid="53263" grpId="0" animBg="1"/>
      <p:bldP spid="53265" grpId="0" animBg="1"/>
      <p:bldP spid="53266" grpId="0" animBg="1"/>
      <p:bldP spid="53267" grpId="0" animBg="1"/>
      <p:bldP spid="53264" grpId="0" animBg="1"/>
      <p:bldP spid="53368" grpId="0" animBg="1"/>
      <p:bldP spid="53376" grpId="0" autoUpdateAnimBg="0"/>
      <p:bldP spid="53475" grpId="0" autoUpdateAnimBg="0"/>
      <p:bldP spid="53477" grpId="0" autoUpdateAnimBg="0"/>
      <p:bldP spid="53478" grpId="0" autoUpdateAnimBg="0"/>
      <p:bldP spid="53480" grpId="0" autoUpdateAnimBg="0"/>
      <p:bldP spid="53481" grpId="0"/>
      <p:bldP spid="53482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Tremido</Template>
  <TotalTime>6095</TotalTime>
  <Words>1772</Words>
  <Application>Microsoft Office PowerPoint</Application>
  <PresentationFormat>Apresentação na tela (4:3)</PresentationFormat>
  <Paragraphs>477</Paragraphs>
  <Slides>64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5</vt:i4>
      </vt:variant>
      <vt:variant>
        <vt:lpstr>Títulos de slides</vt:lpstr>
      </vt:variant>
      <vt:variant>
        <vt:i4>64</vt:i4>
      </vt:variant>
    </vt:vector>
  </HeadingPairs>
  <TitlesOfParts>
    <vt:vector size="70" baseType="lpstr">
      <vt:lpstr>Design padrão</vt:lpstr>
      <vt:lpstr>Documento</vt:lpstr>
      <vt:lpstr>Equation</vt:lpstr>
      <vt:lpstr>Slide</vt:lpstr>
      <vt:lpstr>Figura</vt:lpstr>
      <vt:lpstr>Gráfico</vt:lpstr>
      <vt:lpstr>Slide 1</vt:lpstr>
      <vt:lpstr>Slide 2</vt:lpstr>
      <vt:lpstr>Slide 3</vt:lpstr>
      <vt:lpstr>Slide 4</vt:lpstr>
      <vt:lpstr>Slide 5</vt:lpstr>
      <vt:lpstr>Indústria de Papel  - Problema Real (Qual é o problema de decisão?)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Demanda</vt:lpstr>
      <vt:lpstr>Slide 21</vt:lpstr>
      <vt:lpstr>Slide 22</vt:lpstr>
      <vt:lpstr>Slide 23</vt:lpstr>
      <vt:lpstr>Indústria de Papel e Celulose</vt:lpstr>
      <vt:lpstr>Slide 25</vt:lpstr>
      <vt:lpstr>Motivação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Ênfase em Otimização</vt:lpstr>
      <vt:lpstr>Ênfase em Otimização (1º contato)</vt:lpstr>
    </vt:vector>
  </TitlesOfParts>
  <Company>ICMC - 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arenales</dc:creator>
  <cp:lastModifiedBy>maristela</cp:lastModifiedBy>
  <cp:revision>204</cp:revision>
  <cp:lastPrinted>2001-11-03T18:30:34Z</cp:lastPrinted>
  <dcterms:created xsi:type="dcterms:W3CDTF">2001-11-02T17:40:05Z</dcterms:created>
  <dcterms:modified xsi:type="dcterms:W3CDTF">2017-08-03T14:15:22Z</dcterms:modified>
</cp:coreProperties>
</file>